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5"/>
  </p:notesMasterIdLst>
  <p:handoutMasterIdLst>
    <p:handoutMasterId r:id="rId46"/>
  </p:handoutMasterIdLst>
  <p:sldIdLst>
    <p:sldId id="327" r:id="rId5"/>
    <p:sldId id="330" r:id="rId6"/>
    <p:sldId id="331" r:id="rId7"/>
    <p:sldId id="338" r:id="rId8"/>
    <p:sldId id="339" r:id="rId9"/>
    <p:sldId id="332" r:id="rId10"/>
    <p:sldId id="262" r:id="rId11"/>
    <p:sldId id="333" r:id="rId12"/>
    <p:sldId id="334" r:id="rId13"/>
    <p:sldId id="298" r:id="rId14"/>
    <p:sldId id="302" r:id="rId15"/>
    <p:sldId id="337" r:id="rId16"/>
    <p:sldId id="265" r:id="rId17"/>
    <p:sldId id="266" r:id="rId18"/>
    <p:sldId id="276" r:id="rId19"/>
    <p:sldId id="303" r:id="rId20"/>
    <p:sldId id="293" r:id="rId21"/>
    <p:sldId id="340" r:id="rId22"/>
    <p:sldId id="341" r:id="rId23"/>
    <p:sldId id="342" r:id="rId24"/>
    <p:sldId id="343" r:id="rId25"/>
    <p:sldId id="284" r:id="rId26"/>
    <p:sldId id="344" r:id="rId27"/>
    <p:sldId id="304" r:id="rId28"/>
    <p:sldId id="345" r:id="rId29"/>
    <p:sldId id="346" r:id="rId30"/>
    <p:sldId id="347" r:id="rId31"/>
    <p:sldId id="348" r:id="rId32"/>
    <p:sldId id="349" r:id="rId33"/>
    <p:sldId id="350" r:id="rId34"/>
    <p:sldId id="351" r:id="rId35"/>
    <p:sldId id="352" r:id="rId36"/>
    <p:sldId id="353" r:id="rId37"/>
    <p:sldId id="354" r:id="rId38"/>
    <p:sldId id="355" r:id="rId39"/>
    <p:sldId id="356" r:id="rId40"/>
    <p:sldId id="357" r:id="rId41"/>
    <p:sldId id="359" r:id="rId42"/>
    <p:sldId id="277" r:id="rId43"/>
    <p:sldId id="329" r:id="rId4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p:scale>
          <a:sx n="50" d="100"/>
          <a:sy n="50" d="100"/>
        </p:scale>
        <p:origin x="2141" y="55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F8CEFF-731C-4EFD-8579-0D0382FCFEAB}" type="doc">
      <dgm:prSet loTypeId="urn:microsoft.com/office/officeart/2005/8/layout/chevron1" loCatId="process" qsTypeId="urn:microsoft.com/office/officeart/2005/8/quickstyle/simple1" qsCatId="simple" csTypeId="urn:microsoft.com/office/officeart/2005/8/colors/accent1_2" csCatId="accent1"/>
      <dgm:spPr/>
      <dgm:t>
        <a:bodyPr/>
        <a:lstStyle/>
        <a:p>
          <a:endParaRPr lang="en-US"/>
        </a:p>
      </dgm:t>
    </dgm:pt>
    <dgm:pt modelId="{32FA94EB-8507-429E-BCC5-38F9544FA8B4}">
      <dgm:prSet/>
      <dgm:spPr/>
      <dgm:t>
        <a:bodyPr/>
        <a:lstStyle/>
        <a:p>
          <a:r>
            <a:rPr lang="en-US" b="1"/>
            <a:t>Request to Falcon9 via URL</a:t>
          </a:r>
          <a:endParaRPr lang="en-US"/>
        </a:p>
      </dgm:t>
    </dgm:pt>
    <dgm:pt modelId="{5FA415AC-1C55-443A-8BC6-D87BDBCA6519}" type="parTrans" cxnId="{53BD9ED4-6173-48FD-8A19-0179BECE3160}">
      <dgm:prSet/>
      <dgm:spPr/>
      <dgm:t>
        <a:bodyPr/>
        <a:lstStyle/>
        <a:p>
          <a:endParaRPr lang="en-US"/>
        </a:p>
      </dgm:t>
    </dgm:pt>
    <dgm:pt modelId="{04245352-BCA0-4E98-B253-FA84DB3D4F1A}" type="sibTrans" cxnId="{53BD9ED4-6173-48FD-8A19-0179BECE3160}">
      <dgm:prSet/>
      <dgm:spPr/>
      <dgm:t>
        <a:bodyPr/>
        <a:lstStyle/>
        <a:p>
          <a:endParaRPr lang="en-US"/>
        </a:p>
      </dgm:t>
    </dgm:pt>
    <dgm:pt modelId="{9E0115BD-5420-4B81-AE22-E81D8A7C671C}">
      <dgm:prSet/>
      <dgm:spPr/>
      <dgm:t>
        <a:bodyPr/>
        <a:lstStyle/>
        <a:p>
          <a:r>
            <a:rPr lang="en-US" b="1" i="0"/>
            <a:t>Column</a:t>
          </a:r>
          <a:r>
            <a:rPr lang="en-US" b="1"/>
            <a:t> extraction HTML table header</a:t>
          </a:r>
          <a:endParaRPr lang="en-US"/>
        </a:p>
      </dgm:t>
    </dgm:pt>
    <dgm:pt modelId="{C5566889-155A-44B5-BDF0-1D36DA20D4BB}" type="parTrans" cxnId="{43A269BB-A1C2-4060-B121-50913CC30A89}">
      <dgm:prSet/>
      <dgm:spPr/>
      <dgm:t>
        <a:bodyPr/>
        <a:lstStyle/>
        <a:p>
          <a:endParaRPr lang="en-US"/>
        </a:p>
      </dgm:t>
    </dgm:pt>
    <dgm:pt modelId="{BB2A2723-B4A5-4B58-BF7E-10BB097F36E4}" type="sibTrans" cxnId="{43A269BB-A1C2-4060-B121-50913CC30A89}">
      <dgm:prSet/>
      <dgm:spPr/>
      <dgm:t>
        <a:bodyPr/>
        <a:lstStyle/>
        <a:p>
          <a:endParaRPr lang="en-US"/>
        </a:p>
      </dgm:t>
    </dgm:pt>
    <dgm:pt modelId="{A8F60706-85AD-4FB2-84B5-EDFC9F3D87D4}">
      <dgm:prSet/>
      <dgm:spPr/>
      <dgm:t>
        <a:bodyPr/>
        <a:lstStyle/>
        <a:p>
          <a:r>
            <a:rPr lang="en-US" b="1"/>
            <a:t>Data frame by parsing html tables</a:t>
          </a:r>
          <a:endParaRPr lang="en-US"/>
        </a:p>
      </dgm:t>
    </dgm:pt>
    <dgm:pt modelId="{7AD87009-97AF-47B3-8ECD-3E674CDB3EA6}" type="parTrans" cxnId="{59FD0702-766D-442E-B532-74420BF4B68F}">
      <dgm:prSet/>
      <dgm:spPr/>
      <dgm:t>
        <a:bodyPr/>
        <a:lstStyle/>
        <a:p>
          <a:endParaRPr lang="en-US"/>
        </a:p>
      </dgm:t>
    </dgm:pt>
    <dgm:pt modelId="{52F35149-B519-4AE7-BA7E-5E4D2CCD020D}" type="sibTrans" cxnId="{59FD0702-766D-442E-B532-74420BF4B68F}">
      <dgm:prSet/>
      <dgm:spPr/>
      <dgm:t>
        <a:bodyPr/>
        <a:lstStyle/>
        <a:p>
          <a:endParaRPr lang="en-US"/>
        </a:p>
      </dgm:t>
    </dgm:pt>
    <dgm:pt modelId="{82D4B7D0-FE27-42A7-B86A-0AC9F8B8219E}" type="pres">
      <dgm:prSet presAssocID="{8EF8CEFF-731C-4EFD-8579-0D0382FCFEAB}" presName="Name0" presStyleCnt="0">
        <dgm:presLayoutVars>
          <dgm:dir/>
          <dgm:animLvl val="lvl"/>
          <dgm:resizeHandles val="exact"/>
        </dgm:presLayoutVars>
      </dgm:prSet>
      <dgm:spPr/>
    </dgm:pt>
    <dgm:pt modelId="{9DE6B9F0-8DEA-4801-A10E-59A45FE48424}" type="pres">
      <dgm:prSet presAssocID="{32FA94EB-8507-429E-BCC5-38F9544FA8B4}" presName="parTxOnly" presStyleLbl="node1" presStyleIdx="0" presStyleCnt="3">
        <dgm:presLayoutVars>
          <dgm:chMax val="0"/>
          <dgm:chPref val="0"/>
          <dgm:bulletEnabled val="1"/>
        </dgm:presLayoutVars>
      </dgm:prSet>
      <dgm:spPr/>
    </dgm:pt>
    <dgm:pt modelId="{9C738A0B-5266-4F92-87FC-448CA2589F29}" type="pres">
      <dgm:prSet presAssocID="{04245352-BCA0-4E98-B253-FA84DB3D4F1A}" presName="parTxOnlySpace" presStyleCnt="0"/>
      <dgm:spPr/>
    </dgm:pt>
    <dgm:pt modelId="{2D011446-3F97-48BB-A570-FA79D5089558}" type="pres">
      <dgm:prSet presAssocID="{9E0115BD-5420-4B81-AE22-E81D8A7C671C}" presName="parTxOnly" presStyleLbl="node1" presStyleIdx="1" presStyleCnt="3">
        <dgm:presLayoutVars>
          <dgm:chMax val="0"/>
          <dgm:chPref val="0"/>
          <dgm:bulletEnabled val="1"/>
        </dgm:presLayoutVars>
      </dgm:prSet>
      <dgm:spPr/>
    </dgm:pt>
    <dgm:pt modelId="{C1CD6AA5-BA13-4A37-B0CC-34878880B45E}" type="pres">
      <dgm:prSet presAssocID="{BB2A2723-B4A5-4B58-BF7E-10BB097F36E4}" presName="parTxOnlySpace" presStyleCnt="0"/>
      <dgm:spPr/>
    </dgm:pt>
    <dgm:pt modelId="{B014E80F-8E57-4625-9567-6E5214875306}" type="pres">
      <dgm:prSet presAssocID="{A8F60706-85AD-4FB2-84B5-EDFC9F3D87D4}" presName="parTxOnly" presStyleLbl="node1" presStyleIdx="2" presStyleCnt="3">
        <dgm:presLayoutVars>
          <dgm:chMax val="0"/>
          <dgm:chPref val="0"/>
          <dgm:bulletEnabled val="1"/>
        </dgm:presLayoutVars>
      </dgm:prSet>
      <dgm:spPr/>
    </dgm:pt>
  </dgm:ptLst>
  <dgm:cxnLst>
    <dgm:cxn modelId="{59FD0702-766D-442E-B532-74420BF4B68F}" srcId="{8EF8CEFF-731C-4EFD-8579-0D0382FCFEAB}" destId="{A8F60706-85AD-4FB2-84B5-EDFC9F3D87D4}" srcOrd="2" destOrd="0" parTransId="{7AD87009-97AF-47B3-8ECD-3E674CDB3EA6}" sibTransId="{52F35149-B519-4AE7-BA7E-5E4D2CCD020D}"/>
    <dgm:cxn modelId="{4BB6C435-B8C8-413F-B47E-0926FDBE2704}" type="presOf" srcId="{32FA94EB-8507-429E-BCC5-38F9544FA8B4}" destId="{9DE6B9F0-8DEA-4801-A10E-59A45FE48424}" srcOrd="0" destOrd="0" presId="urn:microsoft.com/office/officeart/2005/8/layout/chevron1"/>
    <dgm:cxn modelId="{AD0D3A67-4A5A-4161-988D-D38C40377139}" type="presOf" srcId="{9E0115BD-5420-4B81-AE22-E81D8A7C671C}" destId="{2D011446-3F97-48BB-A570-FA79D5089558}" srcOrd="0" destOrd="0" presId="urn:microsoft.com/office/officeart/2005/8/layout/chevron1"/>
    <dgm:cxn modelId="{7784F197-4D61-4A4D-8F56-F479C94C4F0E}" type="presOf" srcId="{A8F60706-85AD-4FB2-84B5-EDFC9F3D87D4}" destId="{B014E80F-8E57-4625-9567-6E5214875306}" srcOrd="0" destOrd="0" presId="urn:microsoft.com/office/officeart/2005/8/layout/chevron1"/>
    <dgm:cxn modelId="{43A269BB-A1C2-4060-B121-50913CC30A89}" srcId="{8EF8CEFF-731C-4EFD-8579-0D0382FCFEAB}" destId="{9E0115BD-5420-4B81-AE22-E81D8A7C671C}" srcOrd="1" destOrd="0" parTransId="{C5566889-155A-44B5-BDF0-1D36DA20D4BB}" sibTransId="{BB2A2723-B4A5-4B58-BF7E-10BB097F36E4}"/>
    <dgm:cxn modelId="{D52C9FC9-A339-4725-8628-B72D7425E885}" type="presOf" srcId="{8EF8CEFF-731C-4EFD-8579-0D0382FCFEAB}" destId="{82D4B7D0-FE27-42A7-B86A-0AC9F8B8219E}" srcOrd="0" destOrd="0" presId="urn:microsoft.com/office/officeart/2005/8/layout/chevron1"/>
    <dgm:cxn modelId="{53BD9ED4-6173-48FD-8A19-0179BECE3160}" srcId="{8EF8CEFF-731C-4EFD-8579-0D0382FCFEAB}" destId="{32FA94EB-8507-429E-BCC5-38F9544FA8B4}" srcOrd="0" destOrd="0" parTransId="{5FA415AC-1C55-443A-8BC6-D87BDBCA6519}" sibTransId="{04245352-BCA0-4E98-B253-FA84DB3D4F1A}"/>
    <dgm:cxn modelId="{650B15E6-CAD1-4BD7-8DC4-69F27B646544}" type="presParOf" srcId="{82D4B7D0-FE27-42A7-B86A-0AC9F8B8219E}" destId="{9DE6B9F0-8DEA-4801-A10E-59A45FE48424}" srcOrd="0" destOrd="0" presId="urn:microsoft.com/office/officeart/2005/8/layout/chevron1"/>
    <dgm:cxn modelId="{D67D1B45-F834-4848-A56B-83EC8EFAE13D}" type="presParOf" srcId="{82D4B7D0-FE27-42A7-B86A-0AC9F8B8219E}" destId="{9C738A0B-5266-4F92-87FC-448CA2589F29}" srcOrd="1" destOrd="0" presId="urn:microsoft.com/office/officeart/2005/8/layout/chevron1"/>
    <dgm:cxn modelId="{5A3C1C30-9F5F-4878-B4B9-110C401EA0E1}" type="presParOf" srcId="{82D4B7D0-FE27-42A7-B86A-0AC9F8B8219E}" destId="{2D011446-3F97-48BB-A570-FA79D5089558}" srcOrd="2" destOrd="0" presId="urn:microsoft.com/office/officeart/2005/8/layout/chevron1"/>
    <dgm:cxn modelId="{343F30B3-D515-4146-856C-B78AE6383685}" type="presParOf" srcId="{82D4B7D0-FE27-42A7-B86A-0AC9F8B8219E}" destId="{C1CD6AA5-BA13-4A37-B0CC-34878880B45E}" srcOrd="3" destOrd="0" presId="urn:microsoft.com/office/officeart/2005/8/layout/chevron1"/>
    <dgm:cxn modelId="{04606381-30F1-470E-877A-3F3580E8B84E}" type="presParOf" srcId="{82D4B7D0-FE27-42A7-B86A-0AC9F8B8219E}" destId="{B014E80F-8E57-4625-9567-6E5214875306}" srcOrd="4"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F8CEFF-731C-4EFD-8579-0D0382FCFEAB}"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32FA94EB-8507-429E-BCC5-38F9544FA8B4}">
      <dgm:prSet/>
      <dgm:spPr/>
      <dgm:t>
        <a:bodyPr/>
        <a:lstStyle/>
        <a:p>
          <a:r>
            <a:rPr lang="en-US" dirty="0"/>
            <a:t>Identified missing value</a:t>
          </a:r>
        </a:p>
      </dgm:t>
    </dgm:pt>
    <dgm:pt modelId="{5FA415AC-1C55-443A-8BC6-D87BDBCA6519}" type="parTrans" cxnId="{53BD9ED4-6173-48FD-8A19-0179BECE3160}">
      <dgm:prSet/>
      <dgm:spPr/>
      <dgm:t>
        <a:bodyPr/>
        <a:lstStyle/>
        <a:p>
          <a:endParaRPr lang="en-US"/>
        </a:p>
      </dgm:t>
    </dgm:pt>
    <dgm:pt modelId="{04245352-BCA0-4E98-B253-FA84DB3D4F1A}" type="sibTrans" cxnId="{53BD9ED4-6173-48FD-8A19-0179BECE3160}">
      <dgm:prSet/>
      <dgm:spPr/>
      <dgm:t>
        <a:bodyPr/>
        <a:lstStyle/>
        <a:p>
          <a:endParaRPr lang="en-US"/>
        </a:p>
      </dgm:t>
    </dgm:pt>
    <dgm:pt modelId="{9E0115BD-5420-4B81-AE22-E81D8A7C671C}">
      <dgm:prSet/>
      <dgm:spPr/>
      <dgm:t>
        <a:bodyPr/>
        <a:lstStyle/>
        <a:p>
          <a:r>
            <a:rPr lang="en-US" dirty="0"/>
            <a:t>Replaced missing values</a:t>
          </a:r>
        </a:p>
      </dgm:t>
    </dgm:pt>
    <dgm:pt modelId="{C5566889-155A-44B5-BDF0-1D36DA20D4BB}" type="parTrans" cxnId="{43A269BB-A1C2-4060-B121-50913CC30A89}">
      <dgm:prSet/>
      <dgm:spPr/>
      <dgm:t>
        <a:bodyPr/>
        <a:lstStyle/>
        <a:p>
          <a:endParaRPr lang="en-US"/>
        </a:p>
      </dgm:t>
    </dgm:pt>
    <dgm:pt modelId="{BB2A2723-B4A5-4B58-BF7E-10BB097F36E4}" type="sibTrans" cxnId="{43A269BB-A1C2-4060-B121-50913CC30A89}">
      <dgm:prSet/>
      <dgm:spPr/>
      <dgm:t>
        <a:bodyPr/>
        <a:lstStyle/>
        <a:p>
          <a:endParaRPr lang="en-US"/>
        </a:p>
      </dgm:t>
    </dgm:pt>
    <dgm:pt modelId="{A8F60706-85AD-4FB2-84B5-EDFC9F3D87D4}">
      <dgm:prSet/>
      <dgm:spPr/>
      <dgm:t>
        <a:bodyPr/>
        <a:lstStyle/>
        <a:p>
          <a:r>
            <a:rPr lang="en-US" dirty="0"/>
            <a:t>Changed some categorical data to numerical</a:t>
          </a:r>
        </a:p>
      </dgm:t>
    </dgm:pt>
    <dgm:pt modelId="{7AD87009-97AF-47B3-8ECD-3E674CDB3EA6}" type="parTrans" cxnId="{59FD0702-766D-442E-B532-74420BF4B68F}">
      <dgm:prSet/>
      <dgm:spPr/>
      <dgm:t>
        <a:bodyPr/>
        <a:lstStyle/>
        <a:p>
          <a:endParaRPr lang="en-US"/>
        </a:p>
      </dgm:t>
    </dgm:pt>
    <dgm:pt modelId="{52F35149-B519-4AE7-BA7E-5E4D2CCD020D}" type="sibTrans" cxnId="{59FD0702-766D-442E-B532-74420BF4B68F}">
      <dgm:prSet/>
      <dgm:spPr/>
      <dgm:t>
        <a:bodyPr/>
        <a:lstStyle/>
        <a:p>
          <a:endParaRPr lang="en-US"/>
        </a:p>
      </dgm:t>
    </dgm:pt>
    <dgm:pt modelId="{82D4B7D0-FE27-42A7-B86A-0AC9F8B8219E}" type="pres">
      <dgm:prSet presAssocID="{8EF8CEFF-731C-4EFD-8579-0D0382FCFEAB}" presName="Name0" presStyleCnt="0">
        <dgm:presLayoutVars>
          <dgm:dir/>
          <dgm:animLvl val="lvl"/>
          <dgm:resizeHandles val="exact"/>
        </dgm:presLayoutVars>
      </dgm:prSet>
      <dgm:spPr/>
    </dgm:pt>
    <dgm:pt modelId="{9DE6B9F0-8DEA-4801-A10E-59A45FE48424}" type="pres">
      <dgm:prSet presAssocID="{32FA94EB-8507-429E-BCC5-38F9544FA8B4}" presName="parTxOnly" presStyleLbl="node1" presStyleIdx="0" presStyleCnt="3">
        <dgm:presLayoutVars>
          <dgm:chMax val="0"/>
          <dgm:chPref val="0"/>
          <dgm:bulletEnabled val="1"/>
        </dgm:presLayoutVars>
      </dgm:prSet>
      <dgm:spPr/>
    </dgm:pt>
    <dgm:pt modelId="{9C738A0B-5266-4F92-87FC-448CA2589F29}" type="pres">
      <dgm:prSet presAssocID="{04245352-BCA0-4E98-B253-FA84DB3D4F1A}" presName="parTxOnlySpace" presStyleCnt="0"/>
      <dgm:spPr/>
    </dgm:pt>
    <dgm:pt modelId="{2D011446-3F97-48BB-A570-FA79D5089558}" type="pres">
      <dgm:prSet presAssocID="{9E0115BD-5420-4B81-AE22-E81D8A7C671C}" presName="parTxOnly" presStyleLbl="node1" presStyleIdx="1" presStyleCnt="3">
        <dgm:presLayoutVars>
          <dgm:chMax val="0"/>
          <dgm:chPref val="0"/>
          <dgm:bulletEnabled val="1"/>
        </dgm:presLayoutVars>
      </dgm:prSet>
      <dgm:spPr/>
    </dgm:pt>
    <dgm:pt modelId="{C1CD6AA5-BA13-4A37-B0CC-34878880B45E}" type="pres">
      <dgm:prSet presAssocID="{BB2A2723-B4A5-4B58-BF7E-10BB097F36E4}" presName="parTxOnlySpace" presStyleCnt="0"/>
      <dgm:spPr/>
    </dgm:pt>
    <dgm:pt modelId="{B014E80F-8E57-4625-9567-6E5214875306}" type="pres">
      <dgm:prSet presAssocID="{A8F60706-85AD-4FB2-84B5-EDFC9F3D87D4}" presName="parTxOnly" presStyleLbl="node1" presStyleIdx="2" presStyleCnt="3">
        <dgm:presLayoutVars>
          <dgm:chMax val="0"/>
          <dgm:chPref val="0"/>
          <dgm:bulletEnabled val="1"/>
        </dgm:presLayoutVars>
      </dgm:prSet>
      <dgm:spPr/>
    </dgm:pt>
  </dgm:ptLst>
  <dgm:cxnLst>
    <dgm:cxn modelId="{59FD0702-766D-442E-B532-74420BF4B68F}" srcId="{8EF8CEFF-731C-4EFD-8579-0D0382FCFEAB}" destId="{A8F60706-85AD-4FB2-84B5-EDFC9F3D87D4}" srcOrd="2" destOrd="0" parTransId="{7AD87009-97AF-47B3-8ECD-3E674CDB3EA6}" sibTransId="{52F35149-B519-4AE7-BA7E-5E4D2CCD020D}"/>
    <dgm:cxn modelId="{4BB6C435-B8C8-413F-B47E-0926FDBE2704}" type="presOf" srcId="{32FA94EB-8507-429E-BCC5-38F9544FA8B4}" destId="{9DE6B9F0-8DEA-4801-A10E-59A45FE48424}" srcOrd="0" destOrd="0" presId="urn:microsoft.com/office/officeart/2005/8/layout/chevron1"/>
    <dgm:cxn modelId="{AD0D3A67-4A5A-4161-988D-D38C40377139}" type="presOf" srcId="{9E0115BD-5420-4B81-AE22-E81D8A7C671C}" destId="{2D011446-3F97-48BB-A570-FA79D5089558}" srcOrd="0" destOrd="0" presId="urn:microsoft.com/office/officeart/2005/8/layout/chevron1"/>
    <dgm:cxn modelId="{7784F197-4D61-4A4D-8F56-F479C94C4F0E}" type="presOf" srcId="{A8F60706-85AD-4FB2-84B5-EDFC9F3D87D4}" destId="{B014E80F-8E57-4625-9567-6E5214875306}" srcOrd="0" destOrd="0" presId="urn:microsoft.com/office/officeart/2005/8/layout/chevron1"/>
    <dgm:cxn modelId="{43A269BB-A1C2-4060-B121-50913CC30A89}" srcId="{8EF8CEFF-731C-4EFD-8579-0D0382FCFEAB}" destId="{9E0115BD-5420-4B81-AE22-E81D8A7C671C}" srcOrd="1" destOrd="0" parTransId="{C5566889-155A-44B5-BDF0-1D36DA20D4BB}" sibTransId="{BB2A2723-B4A5-4B58-BF7E-10BB097F36E4}"/>
    <dgm:cxn modelId="{D52C9FC9-A339-4725-8628-B72D7425E885}" type="presOf" srcId="{8EF8CEFF-731C-4EFD-8579-0D0382FCFEAB}" destId="{82D4B7D0-FE27-42A7-B86A-0AC9F8B8219E}" srcOrd="0" destOrd="0" presId="urn:microsoft.com/office/officeart/2005/8/layout/chevron1"/>
    <dgm:cxn modelId="{53BD9ED4-6173-48FD-8A19-0179BECE3160}" srcId="{8EF8CEFF-731C-4EFD-8579-0D0382FCFEAB}" destId="{32FA94EB-8507-429E-BCC5-38F9544FA8B4}" srcOrd="0" destOrd="0" parTransId="{5FA415AC-1C55-443A-8BC6-D87BDBCA6519}" sibTransId="{04245352-BCA0-4E98-B253-FA84DB3D4F1A}"/>
    <dgm:cxn modelId="{650B15E6-CAD1-4BD7-8DC4-69F27B646544}" type="presParOf" srcId="{82D4B7D0-FE27-42A7-B86A-0AC9F8B8219E}" destId="{9DE6B9F0-8DEA-4801-A10E-59A45FE48424}" srcOrd="0" destOrd="0" presId="urn:microsoft.com/office/officeart/2005/8/layout/chevron1"/>
    <dgm:cxn modelId="{D67D1B45-F834-4848-A56B-83EC8EFAE13D}" type="presParOf" srcId="{82D4B7D0-FE27-42A7-B86A-0AC9F8B8219E}" destId="{9C738A0B-5266-4F92-87FC-448CA2589F29}" srcOrd="1" destOrd="0" presId="urn:microsoft.com/office/officeart/2005/8/layout/chevron1"/>
    <dgm:cxn modelId="{5A3C1C30-9F5F-4878-B4B9-110C401EA0E1}" type="presParOf" srcId="{82D4B7D0-FE27-42A7-B86A-0AC9F8B8219E}" destId="{2D011446-3F97-48BB-A570-FA79D5089558}" srcOrd="2" destOrd="0" presId="urn:microsoft.com/office/officeart/2005/8/layout/chevron1"/>
    <dgm:cxn modelId="{343F30B3-D515-4146-856C-B78AE6383685}" type="presParOf" srcId="{82D4B7D0-FE27-42A7-B86A-0AC9F8B8219E}" destId="{C1CD6AA5-BA13-4A37-B0CC-34878880B45E}" srcOrd="3" destOrd="0" presId="urn:microsoft.com/office/officeart/2005/8/layout/chevron1"/>
    <dgm:cxn modelId="{04606381-30F1-470E-877A-3F3580E8B84E}" type="presParOf" srcId="{82D4B7D0-FE27-42A7-B86A-0AC9F8B8219E}" destId="{B014E80F-8E57-4625-9567-6E5214875306}" srcOrd="4"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E6B9F0-8DEA-4801-A10E-59A45FE48424}">
      <dsp:nvSpPr>
        <dsp:cNvPr id="0" name=""/>
        <dsp:cNvSpPr/>
      </dsp:nvSpPr>
      <dsp:spPr>
        <a:xfrm>
          <a:off x="1599" y="1713594"/>
          <a:ext cx="1949214" cy="77968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US" sz="1300" b="1" kern="1200"/>
            <a:t>Request to Falcon9 via URL</a:t>
          </a:r>
          <a:endParaRPr lang="en-US" sz="1300" kern="1200"/>
        </a:p>
      </dsp:txBody>
      <dsp:txXfrm>
        <a:off x="391442" y="1713594"/>
        <a:ext cx="1169529" cy="779685"/>
      </dsp:txXfrm>
    </dsp:sp>
    <dsp:sp modelId="{2D011446-3F97-48BB-A570-FA79D5089558}">
      <dsp:nvSpPr>
        <dsp:cNvPr id="0" name=""/>
        <dsp:cNvSpPr/>
      </dsp:nvSpPr>
      <dsp:spPr>
        <a:xfrm>
          <a:off x="1755892" y="1713594"/>
          <a:ext cx="1949214" cy="77968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US" sz="1300" b="1" i="0" kern="1200"/>
            <a:t>Column</a:t>
          </a:r>
          <a:r>
            <a:rPr lang="en-US" sz="1300" b="1" kern="1200"/>
            <a:t> extraction HTML table header</a:t>
          </a:r>
          <a:endParaRPr lang="en-US" sz="1300" kern="1200"/>
        </a:p>
      </dsp:txBody>
      <dsp:txXfrm>
        <a:off x="2145735" y="1713594"/>
        <a:ext cx="1169529" cy="779685"/>
      </dsp:txXfrm>
    </dsp:sp>
    <dsp:sp modelId="{B014E80F-8E57-4625-9567-6E5214875306}">
      <dsp:nvSpPr>
        <dsp:cNvPr id="0" name=""/>
        <dsp:cNvSpPr/>
      </dsp:nvSpPr>
      <dsp:spPr>
        <a:xfrm>
          <a:off x="3510185" y="1713594"/>
          <a:ext cx="1949214" cy="77968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US" sz="1300" b="1" kern="1200"/>
            <a:t>Data frame by parsing html tables</a:t>
          </a:r>
          <a:endParaRPr lang="en-US" sz="1300" kern="1200"/>
        </a:p>
      </dsp:txBody>
      <dsp:txXfrm>
        <a:off x="3900028" y="1713594"/>
        <a:ext cx="1169529" cy="7796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E6B9F0-8DEA-4801-A10E-59A45FE48424}">
      <dsp:nvSpPr>
        <dsp:cNvPr id="0" name=""/>
        <dsp:cNvSpPr/>
      </dsp:nvSpPr>
      <dsp:spPr>
        <a:xfrm>
          <a:off x="1599" y="1713594"/>
          <a:ext cx="1949214" cy="77968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US" sz="1300" kern="1200" dirty="0"/>
            <a:t>Identified missing value</a:t>
          </a:r>
        </a:p>
      </dsp:txBody>
      <dsp:txXfrm>
        <a:off x="391442" y="1713594"/>
        <a:ext cx="1169529" cy="779685"/>
      </dsp:txXfrm>
    </dsp:sp>
    <dsp:sp modelId="{2D011446-3F97-48BB-A570-FA79D5089558}">
      <dsp:nvSpPr>
        <dsp:cNvPr id="0" name=""/>
        <dsp:cNvSpPr/>
      </dsp:nvSpPr>
      <dsp:spPr>
        <a:xfrm>
          <a:off x="1755892" y="1713594"/>
          <a:ext cx="1949214" cy="77968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US" sz="1300" kern="1200" dirty="0"/>
            <a:t>Replaced missing values</a:t>
          </a:r>
        </a:p>
      </dsp:txBody>
      <dsp:txXfrm>
        <a:off x="2145735" y="1713594"/>
        <a:ext cx="1169529" cy="779685"/>
      </dsp:txXfrm>
    </dsp:sp>
    <dsp:sp modelId="{B014E80F-8E57-4625-9567-6E5214875306}">
      <dsp:nvSpPr>
        <dsp:cNvPr id="0" name=""/>
        <dsp:cNvSpPr/>
      </dsp:nvSpPr>
      <dsp:spPr>
        <a:xfrm>
          <a:off x="3510185" y="1713594"/>
          <a:ext cx="1949214" cy="77968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US" sz="1300" kern="1200" dirty="0"/>
            <a:t>Changed some categorical data to numerical</a:t>
          </a:r>
        </a:p>
      </dsp:txBody>
      <dsp:txXfrm>
        <a:off x="3900028" y="1713594"/>
        <a:ext cx="1169529" cy="779685"/>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4/18/2024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webp>
</file>

<file path=ppt/media/image11.webp>
</file>

<file path=ppt/media/image12.png>
</file>

<file path=ppt/media/image13.webp>
</file>

<file path=ppt/media/image14.webp>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jpeg>
</file>

<file path=ppt/media/image5.webp>
</file>

<file path=ppt/media/image6.webp>
</file>

<file path=ppt/media/image7.webp>
</file>

<file path=ppt/media/image8.webp>
</file>

<file path=ppt/media/image9.web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39</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ladySiayor/Cousera_Course/blob/main/notebooks/jupyter-labs-webscraping.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ladySiayor/Cousera_Course/blob/main/notebooks/jupyter-labs-web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ladySiayor/Cousera_Course/blob/main/notebooks/jupyter-labs-eda-sql-coursera_sqllite%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ladySiayor/Cousera_Course/blob/main/notebooks/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web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web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web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8.webp"/><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webp"/><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0.webp"/><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webp"/><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web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web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ianSurii/data-science-capstone/blob/master/Capstone.ipynb" TargetMode="External"/><Relationship Id="rId2" Type="http://schemas.openxmlformats.org/officeDocument/2006/relationships/hyperlink" Target="https://github.com/ianSurii/data-science-capstone/blob/master/Web%20scrapping.ipynb"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Abigail Tawiah</a:t>
            </a:r>
          </a:p>
          <a:p>
            <a:r>
              <a:rPr lang="en-US" dirty="0">
                <a:solidFill>
                  <a:schemeClr val="bg2"/>
                </a:solidFill>
                <a:latin typeface="Abadi" panose="020B0604020104020204" pitchFamily="34" charset="0"/>
                <a:ea typeface="SF Pro" pitchFamily="2" charset="0"/>
                <a:cs typeface="SF Pro" pitchFamily="2" charset="0"/>
              </a:rPr>
              <a:t>17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April,2024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10</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The SpaceX data set used for this project was scrapped from the web</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the link to how it was achieved </a:t>
            </a:r>
            <a:r>
              <a:rPr lang="en-US" sz="2200" dirty="0">
                <a:solidFill>
                  <a:schemeClr val="accent3">
                    <a:lumMod val="25000"/>
                  </a:schemeClr>
                </a:solidFill>
                <a:latin typeface="Abadi" panose="020B0604020104020204" pitchFamily="34" charset="0"/>
                <a:hlinkClick r:id="rId3"/>
              </a:rPr>
              <a:t>here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171AACC5-7F27-02AD-7820-58751DB1F584}"/>
              </a:ext>
            </a:extLst>
          </p:cNvPr>
          <p:cNvGraphicFramePr/>
          <p:nvPr/>
        </p:nvGraphicFramePr>
        <p:xfrm>
          <a:off x="5910262" y="1792288"/>
          <a:ext cx="5461000" cy="42068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In the data set were  null values and some missing data values. There also existed values in formats that were not appropriate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the link to how it was achieved </a:t>
            </a:r>
            <a:r>
              <a:rPr lang="en-US" sz="2200" dirty="0">
                <a:solidFill>
                  <a:schemeClr val="accent3">
                    <a:lumMod val="25000"/>
                  </a:schemeClr>
                </a:solidFill>
                <a:latin typeface="Abadi" panose="020B0604020104020204" pitchFamily="34" charset="0"/>
                <a:hlinkClick r:id="rId3"/>
              </a:rPr>
              <a:t>here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 </a:t>
            </a:r>
            <a:endParaRPr lang="en-US" dirty="0">
              <a:solidFill>
                <a:srgbClr val="0B49CB"/>
              </a:solidFill>
            </a:endParaRPr>
          </a:p>
        </p:txBody>
      </p:sp>
      <p:graphicFrame>
        <p:nvGraphicFramePr>
          <p:cNvPr id="5" name="Diagram 4">
            <a:extLst>
              <a:ext uri="{FF2B5EF4-FFF2-40B4-BE49-F238E27FC236}">
                <a16:creationId xmlns:a16="http://schemas.microsoft.com/office/drawing/2014/main" id="{171AACC5-7F27-02AD-7820-58751DB1F584}"/>
              </a:ext>
            </a:extLst>
          </p:cNvPr>
          <p:cNvGraphicFramePr/>
          <p:nvPr>
            <p:extLst>
              <p:ext uri="{D42A27DB-BD31-4B8C-83A1-F6EECF244321}">
                <p14:modId xmlns:p14="http://schemas.microsoft.com/office/powerpoint/2010/main" val="1472158727"/>
              </p:ext>
            </p:extLst>
          </p:nvPr>
        </p:nvGraphicFramePr>
        <p:xfrm>
          <a:off x="5910262" y="1792288"/>
          <a:ext cx="5461000" cy="42068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3597084"/>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For the purposes of EDA, </a:t>
            </a:r>
            <a:r>
              <a:rPr lang="en-US" sz="2200" dirty="0" err="1">
                <a:solidFill>
                  <a:schemeClr val="accent3">
                    <a:lumMod val="25000"/>
                  </a:schemeClr>
                </a:solidFill>
                <a:latin typeface="Abadi"/>
              </a:rPr>
              <a:t>sql</a:t>
            </a:r>
            <a:r>
              <a:rPr lang="en-US" sz="2200" dirty="0">
                <a:solidFill>
                  <a:schemeClr val="accent3">
                    <a:lumMod val="25000"/>
                  </a:schemeClr>
                </a:solidFill>
                <a:latin typeface="Abadi"/>
              </a:rPr>
              <a:t> lite </a:t>
            </a:r>
            <a:r>
              <a:rPr lang="en-US" sz="2200" dirty="0" err="1">
                <a:solidFill>
                  <a:schemeClr val="accent3">
                    <a:lumMod val="25000"/>
                  </a:schemeClr>
                </a:solidFill>
                <a:latin typeface="Abadi"/>
              </a:rPr>
              <a:t>queires</a:t>
            </a:r>
            <a:r>
              <a:rPr lang="en-US" sz="2200" dirty="0">
                <a:solidFill>
                  <a:schemeClr val="accent3">
                    <a:lumMod val="25000"/>
                  </a:schemeClr>
                </a:solidFill>
                <a:latin typeface="Abadi"/>
              </a:rPr>
              <a:t> were used. Below are some queries and brief description:</a:t>
            </a:r>
          </a:p>
          <a:p>
            <a:pPr>
              <a:lnSpc>
                <a:spcPct val="100000"/>
              </a:lnSpc>
              <a:spcBef>
                <a:spcPts val="1400"/>
              </a:spcBef>
              <a:buFont typeface="Wingdings" panose="05000000000000000000" pitchFamily="2" charset="2"/>
              <a:buChar char="Ø"/>
            </a:pPr>
            <a:r>
              <a:rPr lang="en-US" sz="1800" b="1" i="1" dirty="0">
                <a:solidFill>
                  <a:schemeClr val="accent3">
                    <a:lumMod val="25000"/>
                  </a:schemeClr>
                </a:solidFill>
                <a:latin typeface="Abadi" panose="020B0604020104020204" pitchFamily="34" charset="0"/>
              </a:rPr>
              <a:t>%</a:t>
            </a:r>
            <a:r>
              <a:rPr lang="en-US" sz="1800" b="1" i="1" dirty="0" err="1">
                <a:solidFill>
                  <a:schemeClr val="accent3">
                    <a:lumMod val="25000"/>
                  </a:schemeClr>
                </a:solidFill>
                <a:latin typeface="Abadi" panose="020B0604020104020204" pitchFamily="34" charset="0"/>
              </a:rPr>
              <a:t>sql</a:t>
            </a:r>
            <a:r>
              <a:rPr lang="en-US" sz="1800" b="1" i="1" dirty="0">
                <a:solidFill>
                  <a:schemeClr val="accent3">
                    <a:lumMod val="25000"/>
                  </a:schemeClr>
                </a:solidFill>
                <a:latin typeface="Abadi" panose="020B0604020104020204" pitchFamily="34" charset="0"/>
              </a:rPr>
              <a:t> SELECT DISTINCT </a:t>
            </a:r>
            <a:r>
              <a:rPr lang="en-US" sz="1800" b="1" i="1" dirty="0" err="1">
                <a:solidFill>
                  <a:schemeClr val="accent3">
                    <a:lumMod val="25000"/>
                  </a:schemeClr>
                </a:solidFill>
                <a:latin typeface="Abadi" panose="020B0604020104020204" pitchFamily="34" charset="0"/>
              </a:rPr>
              <a:t>Launch_Site</a:t>
            </a:r>
            <a:r>
              <a:rPr lang="en-US" sz="1800" b="1" i="1" dirty="0">
                <a:solidFill>
                  <a:schemeClr val="accent3">
                    <a:lumMod val="25000"/>
                  </a:schemeClr>
                </a:solidFill>
                <a:latin typeface="Abadi" panose="020B0604020104020204" pitchFamily="34" charset="0"/>
              </a:rPr>
              <a:t> FROM SPACEXTABLE </a:t>
            </a:r>
            <a:r>
              <a:rPr lang="en-US" sz="1800" dirty="0">
                <a:solidFill>
                  <a:schemeClr val="accent3">
                    <a:lumMod val="25000"/>
                  </a:schemeClr>
                </a:solidFill>
                <a:latin typeface="Abadi" panose="020B0604020104020204" pitchFamily="34" charset="0"/>
              </a:rPr>
              <a:t>: </a:t>
            </a:r>
            <a:r>
              <a:rPr lang="en-US" sz="1600" i="0" dirty="0">
                <a:effectLst/>
                <a:highlight>
                  <a:srgbClr val="FFFFFF"/>
                </a:highlight>
                <a:latin typeface="Abadi" panose="020B0604020104020204" pitchFamily="34" charset="0"/>
              </a:rPr>
              <a:t>Display the names of the unique launch sites in the space mission</a:t>
            </a:r>
          </a:p>
          <a:p>
            <a:pPr>
              <a:lnSpc>
                <a:spcPct val="100000"/>
              </a:lnSpc>
              <a:spcBef>
                <a:spcPts val="1400"/>
              </a:spcBef>
              <a:buFont typeface="Wingdings" panose="05000000000000000000" pitchFamily="2" charset="2"/>
              <a:buChar char="Ø"/>
            </a:pPr>
            <a:r>
              <a:rPr lang="en-US" sz="1800" b="1" i="1" dirty="0">
                <a:solidFill>
                  <a:schemeClr val="accent3">
                    <a:lumMod val="25000"/>
                  </a:schemeClr>
                </a:solidFill>
                <a:latin typeface="Abadi" panose="020B0604020104020204" pitchFamily="34" charset="0"/>
              </a:rPr>
              <a:t>%</a:t>
            </a:r>
            <a:r>
              <a:rPr lang="en-US" sz="1800" b="1" i="1" dirty="0" err="1">
                <a:solidFill>
                  <a:schemeClr val="accent3">
                    <a:lumMod val="25000"/>
                  </a:schemeClr>
                </a:solidFill>
                <a:latin typeface="Abadi" panose="020B0604020104020204" pitchFamily="34" charset="0"/>
              </a:rPr>
              <a:t>sql</a:t>
            </a:r>
            <a:r>
              <a:rPr lang="en-US" sz="1800" b="1" i="1" dirty="0">
                <a:solidFill>
                  <a:schemeClr val="accent3">
                    <a:lumMod val="25000"/>
                  </a:schemeClr>
                </a:solidFill>
                <a:latin typeface="Abadi" panose="020B0604020104020204" pitchFamily="34" charset="0"/>
              </a:rPr>
              <a:t> SELECT </a:t>
            </a:r>
            <a:r>
              <a:rPr lang="en-US" sz="1800" b="1" i="1" dirty="0" err="1">
                <a:solidFill>
                  <a:schemeClr val="accent3">
                    <a:lumMod val="25000"/>
                  </a:schemeClr>
                </a:solidFill>
                <a:latin typeface="Abadi" panose="020B0604020104020204" pitchFamily="34" charset="0"/>
              </a:rPr>
              <a:t>Launch_Site</a:t>
            </a:r>
            <a:r>
              <a:rPr lang="en-US" sz="1800" b="1" i="1" dirty="0">
                <a:solidFill>
                  <a:schemeClr val="accent3">
                    <a:lumMod val="25000"/>
                  </a:schemeClr>
                </a:solidFill>
                <a:latin typeface="Abadi" panose="020B0604020104020204" pitchFamily="34" charset="0"/>
              </a:rPr>
              <a:t> FROM SPACEXTABLE WHERE </a:t>
            </a:r>
            <a:r>
              <a:rPr lang="en-US" sz="1800" b="1" i="1" dirty="0" err="1">
                <a:solidFill>
                  <a:schemeClr val="accent3">
                    <a:lumMod val="25000"/>
                  </a:schemeClr>
                </a:solidFill>
                <a:latin typeface="Abadi" panose="020B0604020104020204" pitchFamily="34" charset="0"/>
              </a:rPr>
              <a:t>Launch_Site</a:t>
            </a:r>
            <a:r>
              <a:rPr lang="en-US" sz="1800" b="1" i="1" dirty="0">
                <a:solidFill>
                  <a:schemeClr val="accent3">
                    <a:lumMod val="25000"/>
                  </a:schemeClr>
                </a:solidFill>
                <a:latin typeface="Abadi" panose="020B0604020104020204" pitchFamily="34" charset="0"/>
              </a:rPr>
              <a:t> like 'CCA%' LIMIT 5 :</a:t>
            </a:r>
            <a:r>
              <a:rPr lang="en-US" sz="1600" i="1" dirty="0">
                <a:solidFill>
                  <a:schemeClr val="accent3">
                    <a:lumMod val="25000"/>
                  </a:schemeClr>
                </a:solidFill>
                <a:latin typeface="Abadi" panose="020B0604020104020204" pitchFamily="34" charset="0"/>
              </a:rPr>
              <a:t> </a:t>
            </a:r>
            <a:r>
              <a:rPr lang="en-US" sz="1600" i="0" dirty="0">
                <a:effectLst/>
                <a:highlight>
                  <a:srgbClr val="FFFFFF"/>
                </a:highlight>
                <a:latin typeface="Abadi" panose="020B0604020104020204" pitchFamily="34" charset="0"/>
              </a:rPr>
              <a:t>Display 5 records where launch sites begin with the string 'CCA’</a:t>
            </a:r>
          </a:p>
          <a:p>
            <a:pPr>
              <a:lnSpc>
                <a:spcPct val="100000"/>
              </a:lnSpc>
              <a:spcBef>
                <a:spcPts val="1400"/>
              </a:spcBef>
              <a:buFont typeface="Wingdings" panose="05000000000000000000" pitchFamily="2" charset="2"/>
              <a:buChar char="Ø"/>
            </a:pPr>
            <a:r>
              <a:rPr lang="en-US" sz="1800" b="1" i="1" dirty="0">
                <a:effectLst/>
                <a:highlight>
                  <a:srgbClr val="FFFFFF"/>
                </a:highlight>
                <a:latin typeface="Abadi" panose="020B0604020104020204" pitchFamily="34" charset="0"/>
              </a:rPr>
              <a:t>%</a:t>
            </a:r>
            <a:r>
              <a:rPr lang="en-US" sz="1800" b="1" i="1" dirty="0" err="1">
                <a:effectLst/>
                <a:highlight>
                  <a:srgbClr val="FFFFFF"/>
                </a:highlight>
                <a:latin typeface="Abadi" panose="020B0604020104020204" pitchFamily="34" charset="0"/>
              </a:rPr>
              <a:t>sql</a:t>
            </a:r>
            <a:r>
              <a:rPr lang="en-US" sz="1800" b="1" i="1" dirty="0">
                <a:effectLst/>
                <a:highlight>
                  <a:srgbClr val="FFFFFF"/>
                </a:highlight>
                <a:latin typeface="Abadi" panose="020B0604020104020204" pitchFamily="34" charset="0"/>
              </a:rPr>
              <a:t> SELECT MIN(Date) FROM SPACEXTABLE WHERE </a:t>
            </a:r>
            <a:r>
              <a:rPr lang="en-US" sz="1800" b="1" i="1" dirty="0" err="1">
                <a:effectLst/>
                <a:highlight>
                  <a:srgbClr val="FFFFFF"/>
                </a:highlight>
                <a:latin typeface="Abadi" panose="020B0604020104020204" pitchFamily="34" charset="0"/>
              </a:rPr>
              <a:t>Landing_Outcome</a:t>
            </a:r>
            <a:r>
              <a:rPr lang="en-US" sz="1800" b="1" i="1" dirty="0">
                <a:effectLst/>
                <a:highlight>
                  <a:srgbClr val="FFFFFF"/>
                </a:highlight>
                <a:latin typeface="Abadi" panose="020B0604020104020204" pitchFamily="34" charset="0"/>
              </a:rPr>
              <a:t> like '</a:t>
            </a:r>
            <a:r>
              <a:rPr lang="en-US" sz="1800" b="1" i="1" dirty="0" err="1">
                <a:effectLst/>
                <a:highlight>
                  <a:srgbClr val="FFFFFF"/>
                </a:highlight>
                <a:latin typeface="Abadi" panose="020B0604020104020204" pitchFamily="34" charset="0"/>
              </a:rPr>
              <a:t>Success%ground</a:t>
            </a:r>
            <a:r>
              <a:rPr lang="en-US" sz="1800" b="1" i="1" dirty="0">
                <a:effectLst/>
                <a:highlight>
                  <a:srgbClr val="FFFFFF"/>
                </a:highlight>
                <a:latin typeface="Abadi" panose="020B0604020104020204" pitchFamily="34" charset="0"/>
              </a:rPr>
              <a:t> pad%’: </a:t>
            </a:r>
            <a:r>
              <a:rPr lang="en-US" sz="1600" b="1" i="0" dirty="0">
                <a:effectLst/>
                <a:highlight>
                  <a:srgbClr val="FFFFFF"/>
                </a:highlight>
                <a:latin typeface="Abadi" panose="020B0604020104020204" pitchFamily="34" charset="0"/>
              </a:rPr>
              <a:t>List the date when the first </a:t>
            </a:r>
            <a:r>
              <a:rPr lang="en-US" sz="1600" b="1" i="0" dirty="0" err="1">
                <a:effectLst/>
                <a:highlight>
                  <a:srgbClr val="FFFFFF"/>
                </a:highlight>
                <a:latin typeface="Abadi" panose="020B0604020104020204" pitchFamily="34" charset="0"/>
              </a:rPr>
              <a:t>succesful</a:t>
            </a:r>
            <a:r>
              <a:rPr lang="en-US" sz="1600" b="1" i="0" dirty="0">
                <a:effectLst/>
                <a:highlight>
                  <a:srgbClr val="FFFFFF"/>
                </a:highlight>
                <a:latin typeface="Abadi" panose="020B0604020104020204" pitchFamily="34" charset="0"/>
              </a:rPr>
              <a:t> landing outcome in ground pad was </a:t>
            </a:r>
            <a:r>
              <a:rPr lang="en-US" sz="1600" b="1" i="0" dirty="0" err="1">
                <a:effectLst/>
                <a:highlight>
                  <a:srgbClr val="FFFFFF"/>
                </a:highlight>
                <a:latin typeface="Abadi" panose="020B0604020104020204" pitchFamily="34" charset="0"/>
              </a:rPr>
              <a:t>acheived</a:t>
            </a:r>
            <a:r>
              <a:rPr lang="en-US" sz="1600" b="1" i="0" dirty="0">
                <a:effectLst/>
                <a:highlight>
                  <a:srgbClr val="FFFFFF"/>
                </a:highlight>
                <a:latin typeface="Abadi" panose="020B0604020104020204" pitchFamily="34" charset="0"/>
              </a:rPr>
              <a:t>.</a:t>
            </a:r>
          </a:p>
          <a:p>
            <a:pPr>
              <a:lnSpc>
                <a:spcPct val="100000"/>
              </a:lnSpc>
              <a:spcBef>
                <a:spcPts val="1400"/>
              </a:spcBef>
              <a:buFont typeface="Wingdings" panose="05000000000000000000" pitchFamily="2" charset="2"/>
              <a:buChar char="Ø"/>
            </a:pPr>
            <a:r>
              <a:rPr lang="en-US" sz="1800" b="1" i="1" dirty="0">
                <a:effectLst/>
                <a:highlight>
                  <a:srgbClr val="FFFFFF"/>
                </a:highlight>
                <a:latin typeface="Abadi" panose="020B0604020104020204" pitchFamily="34" charset="0"/>
              </a:rPr>
              <a:t> Queries used can be found </a:t>
            </a:r>
            <a:r>
              <a:rPr lang="en-US" sz="1800" b="1" i="1" dirty="0">
                <a:effectLst/>
                <a:highlight>
                  <a:srgbClr val="FFFFFF"/>
                </a:highlight>
                <a:latin typeface="Abadi" panose="020B0604020104020204" pitchFamily="34" charset="0"/>
                <a:hlinkClick r:id="rId3"/>
              </a:rPr>
              <a:t>here</a:t>
            </a:r>
            <a:endParaRPr lang="en-US" sz="1600" b="1" i="1" dirty="0">
              <a:effectLst/>
              <a:highlight>
                <a:srgbClr val="FFFFFF"/>
              </a:highlight>
              <a:latin typeface="Abadi" panose="020B0604020104020204" pitchFamily="34" charset="0"/>
            </a:endParaRPr>
          </a:p>
          <a:p>
            <a:pPr>
              <a:lnSpc>
                <a:spcPct val="100000"/>
              </a:lnSpc>
              <a:spcBef>
                <a:spcPts val="1400"/>
              </a:spcBef>
              <a:buFont typeface="Wingdings" panose="05000000000000000000" pitchFamily="2" charset="2"/>
              <a:buChar char="Ø"/>
            </a:pPr>
            <a:endParaRPr lang="en-US" sz="1800" b="1" i="1"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Click here to access the notebook containing the EDA queries with </a:t>
            </a:r>
            <a:r>
              <a:rPr lang="en-US" sz="2200" dirty="0" err="1">
                <a:solidFill>
                  <a:schemeClr val="accent3">
                    <a:lumMod val="25000"/>
                  </a:schemeClr>
                </a:solidFill>
                <a:latin typeface="Abadi" panose="020B0604020104020204" pitchFamily="34" charset="0"/>
              </a:rPr>
              <a:t>sql</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Scatter plots were used to visualize the data. It was used  because, it is ideal to display the relationship between two variables and observe the nature of such relation</a:t>
            </a:r>
          </a:p>
          <a:p>
            <a:pPr>
              <a:lnSpc>
                <a:spcPct val="100000"/>
              </a:lnSpc>
              <a:spcBef>
                <a:spcPts val="1400"/>
              </a:spcBef>
            </a:pPr>
            <a:r>
              <a:rPr lang="en-US" sz="2200" dirty="0">
                <a:solidFill>
                  <a:schemeClr val="accent3">
                    <a:lumMod val="25000"/>
                  </a:schemeClr>
                </a:solidFill>
                <a:latin typeface="Abadi" panose="020B0604020104020204" pitchFamily="34" charset="0"/>
              </a:rPr>
              <a:t>Here is a link to the </a:t>
            </a:r>
            <a:r>
              <a:rPr lang="en-US" sz="2200" dirty="0">
                <a:solidFill>
                  <a:schemeClr val="accent3">
                    <a:lumMod val="25000"/>
                  </a:schemeClr>
                </a:solidFill>
                <a:latin typeface="Abadi" panose="020B0604020104020204" pitchFamily="34" charset="0"/>
                <a:hlinkClick r:id="rId3"/>
              </a:rPr>
              <a:t>notebook</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000" dirty="0" err="1">
                <a:solidFill>
                  <a:schemeClr val="accent3">
                    <a:lumMod val="25000"/>
                  </a:schemeClr>
                </a:solidFill>
                <a:latin typeface="Abadi" panose="020B0604020104020204" pitchFamily="34" charset="0"/>
              </a:rPr>
              <a:t>Interractive</a:t>
            </a:r>
            <a:r>
              <a:rPr lang="en-US" sz="2000" dirty="0">
                <a:solidFill>
                  <a:schemeClr val="accent3">
                    <a:lumMod val="25000"/>
                  </a:schemeClr>
                </a:solidFill>
                <a:latin typeface="Abadi" panose="020B0604020104020204" pitchFamily="34" charset="0"/>
              </a:rPr>
              <a:t> maps are useful for data exploration and communicating research</a:t>
            </a:r>
          </a:p>
          <a:p>
            <a:pPr>
              <a:lnSpc>
                <a:spcPct val="100000"/>
              </a:lnSpc>
              <a:spcBef>
                <a:spcPts val="1400"/>
              </a:spcBef>
            </a:pPr>
            <a:r>
              <a:rPr lang="en-US" sz="2000" dirty="0">
                <a:solidFill>
                  <a:schemeClr val="accent3">
                    <a:lumMod val="25000"/>
                  </a:schemeClr>
                </a:solidFill>
                <a:latin typeface="Abadi" panose="020B0604020104020204" pitchFamily="34" charset="0"/>
              </a:rPr>
              <a:t>SpaceX launches from different site and as such had to display the information of failed and successful launches as a cluster on the map. The ability to zoom in and out aids one to easily spot sites on the map.</a:t>
            </a:r>
          </a:p>
          <a:p>
            <a:pPr>
              <a:lnSpc>
                <a:spcPct val="100000"/>
              </a:lnSpc>
              <a:spcBef>
                <a:spcPts val="1400"/>
              </a:spcBef>
            </a:pPr>
            <a:endParaRPr lang="en-US" sz="2000" dirty="0">
              <a:solidFill>
                <a:schemeClr val="accent3">
                  <a:lumMod val="25000"/>
                </a:schemeClr>
              </a:solidFill>
              <a:latin typeface="Abadi" panose="020B0604020104020204" pitchFamily="34" charset="0"/>
            </a:endParaRPr>
          </a:p>
          <a:p>
            <a:endParaRPr lang="en-US" sz="2000" dirty="0"/>
          </a:p>
          <a:p>
            <a:pPr marL="0" indent="0">
              <a:buNone/>
            </a:pPr>
            <a:endParaRPr lang="en-US" sz="20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6" name="Picture 5">
            <a:extLst>
              <a:ext uri="{FF2B5EF4-FFF2-40B4-BE49-F238E27FC236}">
                <a16:creationId xmlns:a16="http://schemas.microsoft.com/office/drawing/2014/main" id="{A68F18A7-5EA6-984A-0EC1-C2FCB9E4482E}"/>
              </a:ext>
            </a:extLst>
          </p:cNvPr>
          <p:cNvPicPr>
            <a:picLocks noChangeAspect="1"/>
          </p:cNvPicPr>
          <p:nvPr/>
        </p:nvPicPr>
        <p:blipFill>
          <a:blip r:embed="rId3"/>
          <a:stretch>
            <a:fillRect/>
          </a:stretch>
        </p:blipFill>
        <p:spPr>
          <a:xfrm>
            <a:off x="2681361" y="4171691"/>
            <a:ext cx="6692900" cy="2255520"/>
          </a:xfrm>
          <a:prstGeom prst="rect">
            <a:avLst/>
          </a:prstGeom>
        </p:spPr>
      </p:pic>
    </p:spTree>
    <p:extLst>
      <p:ext uri="{BB962C8B-B14F-4D97-AF65-F5344CB8AC3E}">
        <p14:creationId xmlns:p14="http://schemas.microsoft.com/office/powerpoint/2010/main" val="148114319"/>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delivers interactive, </a:t>
            </a:r>
            <a:r>
              <a:rPr lang="en-US" sz="2200" dirty="0" err="1">
                <a:solidFill>
                  <a:schemeClr val="accent3">
                    <a:lumMod val="25000"/>
                  </a:schemeClr>
                </a:solidFill>
                <a:latin typeface="Abadi" panose="020B0604020104020204" pitchFamily="34" charset="0"/>
              </a:rPr>
              <a:t>customizaeable</a:t>
            </a:r>
            <a:r>
              <a:rPr lang="en-US" sz="2200" dirty="0">
                <a:solidFill>
                  <a:schemeClr val="accent3">
                    <a:lumMod val="25000"/>
                  </a:schemeClr>
                </a:solidFill>
                <a:latin typeface="Abadi" panose="020B0604020104020204" pitchFamily="34" charset="0"/>
              </a:rPr>
              <a:t> data apps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pic>
        <p:nvPicPr>
          <p:cNvPr id="6" name="Picture 5">
            <a:extLst>
              <a:ext uri="{FF2B5EF4-FFF2-40B4-BE49-F238E27FC236}">
                <a16:creationId xmlns:a16="http://schemas.microsoft.com/office/drawing/2014/main" id="{082CF1A2-4085-C156-53D7-E434311AFEC1}"/>
              </a:ext>
            </a:extLst>
          </p:cNvPr>
          <p:cNvPicPr>
            <a:picLocks noChangeAspect="1"/>
          </p:cNvPicPr>
          <p:nvPr/>
        </p:nvPicPr>
        <p:blipFill>
          <a:blip r:embed="rId3"/>
          <a:stretch>
            <a:fillRect/>
          </a:stretch>
        </p:blipFill>
        <p:spPr>
          <a:xfrm>
            <a:off x="734028" y="3429000"/>
            <a:ext cx="10269252" cy="3187700"/>
          </a:xfrm>
          <a:prstGeom prst="rect">
            <a:avLst/>
          </a:prstGeom>
        </p:spPr>
      </p:pic>
    </p:spTree>
    <p:extLst>
      <p:ext uri="{BB962C8B-B14F-4D97-AF65-F5344CB8AC3E}">
        <p14:creationId xmlns:p14="http://schemas.microsoft.com/office/powerpoint/2010/main" val="3345327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7" name="Picture 6">
            <a:extLst>
              <a:ext uri="{FF2B5EF4-FFF2-40B4-BE49-F238E27FC236}">
                <a16:creationId xmlns:a16="http://schemas.microsoft.com/office/drawing/2014/main" id="{8B9703B3-6E92-1849-8B17-D574189B5318}"/>
              </a:ext>
            </a:extLst>
          </p:cNvPr>
          <p:cNvPicPr>
            <a:picLocks noChangeAspect="1"/>
          </p:cNvPicPr>
          <p:nvPr/>
        </p:nvPicPr>
        <p:blipFill>
          <a:blip r:embed="rId3"/>
          <a:stretch>
            <a:fillRect/>
          </a:stretch>
        </p:blipFill>
        <p:spPr>
          <a:xfrm>
            <a:off x="3194050" y="1638300"/>
            <a:ext cx="5803900" cy="3581400"/>
          </a:xfrm>
          <a:prstGeom prst="rect">
            <a:avLst/>
          </a:prstGeom>
        </p:spPr>
      </p:pic>
      <p:sp>
        <p:nvSpPr>
          <p:cNvPr id="9" name="TextBox 8">
            <a:extLst>
              <a:ext uri="{FF2B5EF4-FFF2-40B4-BE49-F238E27FC236}">
                <a16:creationId xmlns:a16="http://schemas.microsoft.com/office/drawing/2014/main" id="{9BDF3D15-BA0B-CBE1-1481-37EF6ACD4A7C}"/>
              </a:ext>
            </a:extLst>
          </p:cNvPr>
          <p:cNvSpPr txBox="1"/>
          <p:nvPr/>
        </p:nvSpPr>
        <p:spPr>
          <a:xfrm>
            <a:off x="1744717" y="5570483"/>
            <a:ext cx="6831724" cy="646331"/>
          </a:xfrm>
          <a:prstGeom prst="rect">
            <a:avLst/>
          </a:prstGeom>
          <a:noFill/>
        </p:spPr>
        <p:txBody>
          <a:bodyPr wrap="square" rtlCol="0">
            <a:spAutoFit/>
          </a:bodyPr>
          <a:lstStyle/>
          <a:p>
            <a:r>
              <a:rPr lang="en-US" b="0" i="0" dirty="0">
                <a:solidFill>
                  <a:srgbClr val="242424"/>
                </a:solidFill>
                <a:effectLst/>
                <a:highlight>
                  <a:srgbClr val="FFFFFF"/>
                </a:highlight>
                <a:latin typeface="source-serif-pro"/>
              </a:rPr>
              <a:t>Using the data I trained the Machine learning models such as:</a:t>
            </a:r>
            <a:br>
              <a:rPr lang="en-US" dirty="0"/>
            </a:br>
            <a:r>
              <a:rPr lang="en-US" b="0" i="0" dirty="0" err="1">
                <a:solidFill>
                  <a:srgbClr val="242424"/>
                </a:solidFill>
                <a:effectLst/>
                <a:highlight>
                  <a:srgbClr val="FFFFFF"/>
                </a:highlight>
                <a:latin typeface="source-serif-pro"/>
              </a:rPr>
              <a:t>KNeighborsClassifier</a:t>
            </a:r>
            <a:endParaRPr lang="en-US" dirty="0"/>
          </a:p>
        </p:txBody>
      </p:sp>
    </p:spTree>
    <p:extLst>
      <p:ext uri="{BB962C8B-B14F-4D97-AF65-F5344CB8AC3E}">
        <p14:creationId xmlns:p14="http://schemas.microsoft.com/office/powerpoint/2010/main" val="18137112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1ABC9B2-056F-FD57-E826-C0E383C8E168}"/>
              </a:ext>
            </a:extLst>
          </p:cNvPr>
          <p:cNvPicPr>
            <a:picLocks noGrp="1" noChangeAspect="1"/>
          </p:cNvPicPr>
          <p:nvPr>
            <p:ph idx="1"/>
          </p:nvPr>
        </p:nvPicPr>
        <p:blipFill>
          <a:blip r:embed="rId2"/>
          <a:stretch>
            <a:fillRect/>
          </a:stretch>
        </p:blipFill>
        <p:spPr>
          <a:xfrm>
            <a:off x="3683657" y="1420786"/>
            <a:ext cx="4635500" cy="3683000"/>
          </a:xfrm>
        </p:spPr>
      </p:pic>
      <p:sp>
        <p:nvSpPr>
          <p:cNvPr id="6" name="TextBox 5">
            <a:extLst>
              <a:ext uri="{FF2B5EF4-FFF2-40B4-BE49-F238E27FC236}">
                <a16:creationId xmlns:a16="http://schemas.microsoft.com/office/drawing/2014/main" id="{CC7C3579-B0F2-DF24-7BB3-2075E1E666F3}"/>
              </a:ext>
            </a:extLst>
          </p:cNvPr>
          <p:cNvSpPr txBox="1"/>
          <p:nvPr/>
        </p:nvSpPr>
        <p:spPr>
          <a:xfrm>
            <a:off x="3541986" y="5475890"/>
            <a:ext cx="4777171" cy="369332"/>
          </a:xfrm>
          <a:prstGeom prst="rect">
            <a:avLst/>
          </a:prstGeom>
          <a:noFill/>
        </p:spPr>
        <p:txBody>
          <a:bodyPr wrap="square" rtlCol="0">
            <a:spAutoFit/>
          </a:bodyPr>
          <a:lstStyle/>
          <a:p>
            <a:r>
              <a:rPr lang="en-US" b="0" i="0" dirty="0">
                <a:solidFill>
                  <a:srgbClr val="242424"/>
                </a:solidFill>
                <a:effectLst/>
                <a:highlight>
                  <a:srgbClr val="FFFFFF"/>
                </a:highlight>
                <a:latin typeface="source-serif-pro"/>
              </a:rPr>
              <a:t>Decision Tree classifier</a:t>
            </a:r>
            <a:endParaRPr lang="en-US" dirty="0"/>
          </a:p>
        </p:txBody>
      </p:sp>
    </p:spTree>
    <p:extLst>
      <p:ext uri="{BB962C8B-B14F-4D97-AF65-F5344CB8AC3E}">
        <p14:creationId xmlns:p14="http://schemas.microsoft.com/office/powerpoint/2010/main" val="3512492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9FD905A-FE02-79F6-EF4C-FE0363607043}"/>
              </a:ext>
            </a:extLst>
          </p:cNvPr>
          <p:cNvPicPr>
            <a:picLocks noGrp="1" noChangeAspect="1"/>
          </p:cNvPicPr>
          <p:nvPr>
            <p:ph idx="1"/>
          </p:nvPr>
        </p:nvPicPr>
        <p:blipFill>
          <a:blip r:embed="rId2"/>
          <a:stretch>
            <a:fillRect/>
          </a:stretch>
        </p:blipFill>
        <p:spPr>
          <a:xfrm>
            <a:off x="3397250" y="1904206"/>
            <a:ext cx="5397500" cy="3556000"/>
          </a:xfrm>
        </p:spPr>
      </p:pic>
      <p:sp>
        <p:nvSpPr>
          <p:cNvPr id="6" name="TextBox 5">
            <a:extLst>
              <a:ext uri="{FF2B5EF4-FFF2-40B4-BE49-F238E27FC236}">
                <a16:creationId xmlns:a16="http://schemas.microsoft.com/office/drawing/2014/main" id="{0B255CA6-2E3E-967F-350B-1E000F25E0A6}"/>
              </a:ext>
            </a:extLst>
          </p:cNvPr>
          <p:cNvSpPr txBox="1"/>
          <p:nvPr/>
        </p:nvSpPr>
        <p:spPr>
          <a:xfrm>
            <a:off x="3397250" y="5791200"/>
            <a:ext cx="4464488" cy="369332"/>
          </a:xfrm>
          <a:prstGeom prst="rect">
            <a:avLst/>
          </a:prstGeom>
          <a:noFill/>
        </p:spPr>
        <p:txBody>
          <a:bodyPr wrap="square" rtlCol="0">
            <a:spAutoFit/>
          </a:bodyPr>
          <a:lstStyle/>
          <a:p>
            <a:r>
              <a:rPr lang="en-US" dirty="0">
                <a:solidFill>
                  <a:srgbClr val="242424"/>
                </a:solidFill>
                <a:highlight>
                  <a:srgbClr val="FFFFFF"/>
                </a:highlight>
                <a:latin typeface="source-serif-pro"/>
              </a:rPr>
              <a:t>Logistic Regression</a:t>
            </a:r>
            <a:endParaRPr lang="en-US" dirty="0"/>
          </a:p>
        </p:txBody>
      </p:sp>
    </p:spTree>
    <p:extLst>
      <p:ext uri="{BB962C8B-B14F-4D97-AF65-F5344CB8AC3E}">
        <p14:creationId xmlns:p14="http://schemas.microsoft.com/office/powerpoint/2010/main" val="30281581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C9DF688-931D-16B4-BC47-5C8F65E02B73}"/>
              </a:ext>
            </a:extLst>
          </p:cNvPr>
          <p:cNvPicPr>
            <a:picLocks noGrp="1" noChangeAspect="1"/>
          </p:cNvPicPr>
          <p:nvPr>
            <p:ph idx="1"/>
          </p:nvPr>
        </p:nvPicPr>
        <p:blipFill>
          <a:blip r:embed="rId2"/>
          <a:stretch>
            <a:fillRect/>
          </a:stretch>
        </p:blipFill>
        <p:spPr>
          <a:xfrm>
            <a:off x="3340100" y="1587500"/>
            <a:ext cx="5511800" cy="3695700"/>
          </a:xfrm>
        </p:spPr>
      </p:pic>
      <p:sp>
        <p:nvSpPr>
          <p:cNvPr id="6" name="TextBox 5">
            <a:extLst>
              <a:ext uri="{FF2B5EF4-FFF2-40B4-BE49-F238E27FC236}">
                <a16:creationId xmlns:a16="http://schemas.microsoft.com/office/drawing/2014/main" id="{78816CDA-CA32-4D94-D962-985D6E6E0CCF}"/>
              </a:ext>
            </a:extLst>
          </p:cNvPr>
          <p:cNvSpPr txBox="1"/>
          <p:nvPr/>
        </p:nvSpPr>
        <p:spPr>
          <a:xfrm>
            <a:off x="3720662" y="5381297"/>
            <a:ext cx="5423338" cy="1477328"/>
          </a:xfrm>
          <a:prstGeom prst="rect">
            <a:avLst/>
          </a:prstGeom>
          <a:noFill/>
        </p:spPr>
        <p:txBody>
          <a:bodyPr wrap="square" rtlCol="0">
            <a:spAutoFit/>
          </a:bodyPr>
          <a:lstStyle/>
          <a:p>
            <a:r>
              <a:rPr lang="en-US" b="0" i="0" dirty="0">
                <a:solidFill>
                  <a:srgbClr val="242424"/>
                </a:solidFill>
                <a:effectLst/>
                <a:highlight>
                  <a:srgbClr val="FFFFFF"/>
                </a:highlight>
                <a:latin typeface="source-serif-pro"/>
              </a:rPr>
              <a:t>I tuned the models to obtain the most accurate model of all of these evaluating their score ,best score and confusion matrix plot And concluded that KNN model has the best score ,accuracy and least bias confusion matrix</a:t>
            </a:r>
            <a:endParaRPr lang="en-US" dirty="0"/>
          </a:p>
        </p:txBody>
      </p:sp>
      <p:sp>
        <p:nvSpPr>
          <p:cNvPr id="7" name="TextBox 6">
            <a:extLst>
              <a:ext uri="{FF2B5EF4-FFF2-40B4-BE49-F238E27FC236}">
                <a16:creationId xmlns:a16="http://schemas.microsoft.com/office/drawing/2014/main" id="{D702501B-6565-EBFC-96EE-F7C96E362241}"/>
              </a:ext>
            </a:extLst>
          </p:cNvPr>
          <p:cNvSpPr txBox="1"/>
          <p:nvPr/>
        </p:nvSpPr>
        <p:spPr>
          <a:xfrm>
            <a:off x="2690648" y="609600"/>
            <a:ext cx="6161252" cy="369332"/>
          </a:xfrm>
          <a:prstGeom prst="rect">
            <a:avLst/>
          </a:prstGeom>
          <a:noFill/>
        </p:spPr>
        <p:txBody>
          <a:bodyPr wrap="square" rtlCol="0">
            <a:spAutoFit/>
          </a:bodyPr>
          <a:lstStyle/>
          <a:p>
            <a:r>
              <a:rPr lang="en-US" dirty="0"/>
              <a:t>Support Vector Machine</a:t>
            </a:r>
          </a:p>
        </p:txBody>
      </p:sp>
    </p:spTree>
    <p:extLst>
      <p:ext uri="{BB962C8B-B14F-4D97-AF65-F5344CB8AC3E}">
        <p14:creationId xmlns:p14="http://schemas.microsoft.com/office/powerpoint/2010/main" val="4042319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76AAD-14EA-BA78-5CDA-03817110838A}"/>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C60C08D5-19CD-B0E8-2DA6-87308674DC24}"/>
              </a:ext>
            </a:extLst>
          </p:cNvPr>
          <p:cNvPicPr>
            <a:picLocks noGrp="1" noChangeAspect="1"/>
          </p:cNvPicPr>
          <p:nvPr>
            <p:ph idx="1"/>
          </p:nvPr>
        </p:nvPicPr>
        <p:blipFill>
          <a:blip r:embed="rId2"/>
          <a:stretch>
            <a:fillRect/>
          </a:stretch>
        </p:blipFill>
        <p:spPr>
          <a:xfrm>
            <a:off x="1807908" y="1825625"/>
            <a:ext cx="8576183" cy="4351338"/>
          </a:xfrm>
        </p:spPr>
      </p:pic>
    </p:spTree>
    <p:extLst>
      <p:ext uri="{BB962C8B-B14F-4D97-AF65-F5344CB8AC3E}">
        <p14:creationId xmlns:p14="http://schemas.microsoft.com/office/powerpoint/2010/main" val="389782635"/>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p>
        </p:txBody>
      </p:sp>
      <p:sp>
        <p:nvSpPr>
          <p:cNvPr id="7" name="TextBox 6">
            <a:extLst>
              <a:ext uri="{FF2B5EF4-FFF2-40B4-BE49-F238E27FC236}">
                <a16:creationId xmlns:a16="http://schemas.microsoft.com/office/drawing/2014/main" id="{9593C096-CB6D-5E39-C0E4-03A2C2A8DF7E}"/>
              </a:ext>
            </a:extLst>
          </p:cNvPr>
          <p:cNvSpPr txBox="1"/>
          <p:nvPr/>
        </p:nvSpPr>
        <p:spPr>
          <a:xfrm>
            <a:off x="163584" y="4815357"/>
            <a:ext cx="10449366" cy="1200329"/>
          </a:xfrm>
          <a:prstGeom prst="rect">
            <a:avLst/>
          </a:prstGeom>
          <a:noFill/>
        </p:spPr>
        <p:txBody>
          <a:bodyPr wrap="square" rtlCol="0">
            <a:spAutoFit/>
          </a:bodyPr>
          <a:lstStyle/>
          <a:p>
            <a:pPr algn="l"/>
            <a:r>
              <a:rPr lang="en-US" b="0" i="0" dirty="0">
                <a:solidFill>
                  <a:srgbClr val="242424"/>
                </a:solidFill>
                <a:effectLst/>
                <a:highlight>
                  <a:srgbClr val="FFFFFF"/>
                </a:highlight>
                <a:latin typeface="source-serif-pro"/>
              </a:rPr>
              <a:t>From the chart, it can be inferred that:</a:t>
            </a:r>
            <a:br>
              <a:rPr lang="en-US" b="0" i="0" dirty="0">
                <a:solidFill>
                  <a:srgbClr val="242424"/>
                </a:solidFill>
                <a:effectLst/>
                <a:highlight>
                  <a:srgbClr val="FFFFFF"/>
                </a:highlight>
                <a:latin typeface="source-serif-pro"/>
              </a:rPr>
            </a:br>
            <a:r>
              <a:rPr lang="en-US" b="0" i="0" dirty="0">
                <a:solidFill>
                  <a:srgbClr val="242424"/>
                </a:solidFill>
                <a:effectLst/>
                <a:highlight>
                  <a:srgbClr val="FFFFFF"/>
                </a:highlight>
                <a:latin typeface="source-serif-pro"/>
              </a:rPr>
              <a:t>●VAFB SLC 4E has Low Payload launches</a:t>
            </a:r>
          </a:p>
          <a:p>
            <a:pPr algn="l"/>
            <a:r>
              <a:rPr lang="en-US" b="0" i="0" dirty="0">
                <a:solidFill>
                  <a:srgbClr val="242424"/>
                </a:solidFill>
                <a:effectLst/>
                <a:highlight>
                  <a:srgbClr val="FFFFFF"/>
                </a:highlight>
                <a:latin typeface="source-serif-pro"/>
              </a:rPr>
              <a:t>●CCAFS SLC 40 has more Higher Payload Launches and Low Payload </a:t>
            </a:r>
            <a:r>
              <a:rPr lang="en-US" b="0" i="0" dirty="0" err="1">
                <a:solidFill>
                  <a:srgbClr val="242424"/>
                </a:solidFill>
                <a:effectLst/>
                <a:highlight>
                  <a:srgbClr val="FFFFFF"/>
                </a:highlight>
                <a:latin typeface="source-serif-pro"/>
              </a:rPr>
              <a:t>Lauches</a:t>
            </a:r>
            <a:r>
              <a:rPr lang="en-US" b="0" i="0" dirty="0">
                <a:solidFill>
                  <a:srgbClr val="242424"/>
                </a:solidFill>
                <a:effectLst/>
                <a:highlight>
                  <a:srgbClr val="FFFFFF"/>
                </a:highlight>
                <a:latin typeface="source-serif-pro"/>
              </a:rPr>
              <a:t> .</a:t>
            </a:r>
          </a:p>
          <a:p>
            <a:endParaRPr lang="en-US" dirty="0"/>
          </a:p>
        </p:txBody>
      </p:sp>
      <p:pic>
        <p:nvPicPr>
          <p:cNvPr id="3" name="Picture 2">
            <a:extLst>
              <a:ext uri="{FF2B5EF4-FFF2-40B4-BE49-F238E27FC236}">
                <a16:creationId xmlns:a16="http://schemas.microsoft.com/office/drawing/2014/main" id="{ABF6EF67-3F8C-A8E7-6A91-026EFBFF49A9}"/>
              </a:ext>
            </a:extLst>
          </p:cNvPr>
          <p:cNvPicPr>
            <a:picLocks noChangeAspect="1"/>
          </p:cNvPicPr>
          <p:nvPr/>
        </p:nvPicPr>
        <p:blipFill>
          <a:blip r:embed="rId3"/>
          <a:stretch>
            <a:fillRect/>
          </a:stretch>
        </p:blipFill>
        <p:spPr>
          <a:xfrm>
            <a:off x="190500" y="2146300"/>
            <a:ext cx="11811000" cy="2565400"/>
          </a:xfrm>
          <a:prstGeom prst="rect">
            <a:avLst/>
          </a:prstGeom>
        </p:spPr>
      </p:pic>
    </p:spTree>
    <p:extLst>
      <p:ext uri="{BB962C8B-B14F-4D97-AF65-F5344CB8AC3E}">
        <p14:creationId xmlns:p14="http://schemas.microsoft.com/office/powerpoint/2010/main" val="3796631249"/>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B058ADB1-D183-867F-0234-6DA89152A0A0}"/>
              </a:ext>
            </a:extLst>
          </p:cNvPr>
          <p:cNvPicPr>
            <a:picLocks noChangeAspect="1"/>
          </p:cNvPicPr>
          <p:nvPr/>
        </p:nvPicPr>
        <p:blipFill>
          <a:blip r:embed="rId3"/>
          <a:stretch>
            <a:fillRect/>
          </a:stretch>
        </p:blipFill>
        <p:spPr>
          <a:xfrm>
            <a:off x="836245" y="1517161"/>
            <a:ext cx="10515600" cy="2260600"/>
          </a:xfrm>
          <a:prstGeom prst="rect">
            <a:avLst/>
          </a:prstGeom>
        </p:spPr>
      </p:pic>
      <p:sp>
        <p:nvSpPr>
          <p:cNvPr id="7" name="TextBox 6">
            <a:extLst>
              <a:ext uri="{FF2B5EF4-FFF2-40B4-BE49-F238E27FC236}">
                <a16:creationId xmlns:a16="http://schemas.microsoft.com/office/drawing/2014/main" id="{9593C096-CB6D-5E39-C0E4-03A2C2A8DF7E}"/>
              </a:ext>
            </a:extLst>
          </p:cNvPr>
          <p:cNvSpPr txBox="1"/>
          <p:nvPr/>
        </p:nvSpPr>
        <p:spPr>
          <a:xfrm>
            <a:off x="836245" y="4079631"/>
            <a:ext cx="10449366" cy="1200329"/>
          </a:xfrm>
          <a:prstGeom prst="rect">
            <a:avLst/>
          </a:prstGeom>
          <a:noFill/>
        </p:spPr>
        <p:txBody>
          <a:bodyPr wrap="square" rtlCol="0">
            <a:spAutoFit/>
          </a:bodyPr>
          <a:lstStyle/>
          <a:p>
            <a:pPr algn="l"/>
            <a:r>
              <a:rPr lang="en-US" b="0" i="0" dirty="0">
                <a:solidFill>
                  <a:srgbClr val="242424"/>
                </a:solidFill>
                <a:effectLst/>
                <a:highlight>
                  <a:srgbClr val="FFFFFF"/>
                </a:highlight>
                <a:latin typeface="source-serif-pro"/>
              </a:rPr>
              <a:t>From the chart, it can be inferred that:</a:t>
            </a:r>
            <a:br>
              <a:rPr lang="en-US" b="0" i="0" dirty="0">
                <a:solidFill>
                  <a:srgbClr val="242424"/>
                </a:solidFill>
                <a:effectLst/>
                <a:highlight>
                  <a:srgbClr val="FFFFFF"/>
                </a:highlight>
                <a:latin typeface="source-serif-pro"/>
              </a:rPr>
            </a:br>
            <a:r>
              <a:rPr lang="en-US" b="0" i="0" dirty="0">
                <a:solidFill>
                  <a:srgbClr val="242424"/>
                </a:solidFill>
                <a:effectLst/>
                <a:highlight>
                  <a:srgbClr val="FFFFFF"/>
                </a:highlight>
                <a:latin typeface="source-serif-pro"/>
              </a:rPr>
              <a:t>●VAFB SLC 4E has Low Payload launches</a:t>
            </a:r>
          </a:p>
          <a:p>
            <a:pPr algn="l"/>
            <a:r>
              <a:rPr lang="en-US" b="0" i="0" dirty="0">
                <a:solidFill>
                  <a:srgbClr val="242424"/>
                </a:solidFill>
                <a:effectLst/>
                <a:highlight>
                  <a:srgbClr val="FFFFFF"/>
                </a:highlight>
                <a:latin typeface="source-serif-pro"/>
              </a:rPr>
              <a:t>●CCAFS SLC 40 has more Higher Payload Launches and Low Payload </a:t>
            </a:r>
            <a:r>
              <a:rPr lang="en-US" b="0" i="0" dirty="0" err="1">
                <a:solidFill>
                  <a:srgbClr val="242424"/>
                </a:solidFill>
                <a:effectLst/>
                <a:highlight>
                  <a:srgbClr val="FFFFFF"/>
                </a:highlight>
                <a:latin typeface="source-serif-pro"/>
              </a:rPr>
              <a:t>Lauches</a:t>
            </a:r>
            <a:r>
              <a:rPr lang="en-US" b="0" i="0" dirty="0">
                <a:solidFill>
                  <a:srgbClr val="242424"/>
                </a:solidFill>
                <a:effectLst/>
                <a:highlight>
                  <a:srgbClr val="FFFFFF"/>
                </a:highlight>
                <a:latin typeface="source-serif-pro"/>
              </a:rPr>
              <a:t> .</a:t>
            </a:r>
          </a:p>
          <a:p>
            <a:endParaRPr lang="en-US" dirty="0"/>
          </a:p>
        </p:txBody>
      </p:sp>
    </p:spTree>
    <p:extLst>
      <p:ext uri="{BB962C8B-B14F-4D97-AF65-F5344CB8AC3E}">
        <p14:creationId xmlns:p14="http://schemas.microsoft.com/office/powerpoint/2010/main" val="3869789237"/>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p>
        </p:txBody>
      </p:sp>
      <p:sp>
        <p:nvSpPr>
          <p:cNvPr id="7" name="TextBox 6">
            <a:extLst>
              <a:ext uri="{FF2B5EF4-FFF2-40B4-BE49-F238E27FC236}">
                <a16:creationId xmlns:a16="http://schemas.microsoft.com/office/drawing/2014/main" id="{9593C096-CB6D-5E39-C0E4-03A2C2A8DF7E}"/>
              </a:ext>
            </a:extLst>
          </p:cNvPr>
          <p:cNvSpPr txBox="1"/>
          <p:nvPr/>
        </p:nvSpPr>
        <p:spPr>
          <a:xfrm>
            <a:off x="836245" y="5887408"/>
            <a:ext cx="10449366" cy="923330"/>
          </a:xfrm>
          <a:prstGeom prst="rect">
            <a:avLst/>
          </a:prstGeom>
          <a:noFill/>
        </p:spPr>
        <p:txBody>
          <a:bodyPr wrap="square" rtlCol="0">
            <a:spAutoFit/>
          </a:bodyPr>
          <a:lstStyle/>
          <a:p>
            <a:pPr algn="l"/>
            <a:r>
              <a:rPr lang="en-US" b="0" i="0" dirty="0">
                <a:solidFill>
                  <a:srgbClr val="242424"/>
                </a:solidFill>
                <a:effectLst/>
                <a:highlight>
                  <a:srgbClr val="FFFFFF"/>
                </a:highlight>
                <a:latin typeface="source-serif-pro"/>
              </a:rPr>
              <a:t>From the chart, it can be inferred that:</a:t>
            </a:r>
            <a:br>
              <a:rPr lang="en-US" b="0" i="0" dirty="0">
                <a:solidFill>
                  <a:srgbClr val="242424"/>
                </a:solidFill>
                <a:effectLst/>
                <a:highlight>
                  <a:srgbClr val="FFFFFF"/>
                </a:highlight>
                <a:latin typeface="source-serif-pro"/>
              </a:rPr>
            </a:br>
            <a:r>
              <a:rPr lang="en-US" b="0" i="0" dirty="0">
                <a:solidFill>
                  <a:srgbClr val="242424"/>
                </a:solidFill>
                <a:effectLst/>
                <a:highlight>
                  <a:srgbClr val="FFFFFF"/>
                </a:highlight>
                <a:latin typeface="source-serif-pro"/>
              </a:rPr>
              <a:t>●</a:t>
            </a:r>
            <a:r>
              <a:rPr lang="en-US" dirty="0">
                <a:solidFill>
                  <a:srgbClr val="242424"/>
                </a:solidFill>
                <a:highlight>
                  <a:srgbClr val="FFFFFF"/>
                </a:highlight>
                <a:latin typeface="source-serif-pro"/>
              </a:rPr>
              <a:t>ES- LIO,HEO and </a:t>
            </a:r>
            <a:r>
              <a:rPr lang="en-US" b="0" i="0" dirty="0">
                <a:solidFill>
                  <a:srgbClr val="242424"/>
                </a:solidFill>
                <a:effectLst/>
                <a:highlight>
                  <a:srgbClr val="FFFFFF"/>
                </a:highlight>
                <a:latin typeface="source-serif-pro"/>
              </a:rPr>
              <a:t>GEO has the highest success rate</a:t>
            </a:r>
          </a:p>
          <a:p>
            <a:endParaRPr lang="en-US" dirty="0"/>
          </a:p>
        </p:txBody>
      </p:sp>
      <p:pic>
        <p:nvPicPr>
          <p:cNvPr id="3" name="Picture 2">
            <a:extLst>
              <a:ext uri="{FF2B5EF4-FFF2-40B4-BE49-F238E27FC236}">
                <a16:creationId xmlns:a16="http://schemas.microsoft.com/office/drawing/2014/main" id="{20625216-C2A2-A821-615C-0FA6D7537205}"/>
              </a:ext>
            </a:extLst>
          </p:cNvPr>
          <p:cNvPicPr>
            <a:picLocks noChangeAspect="1"/>
          </p:cNvPicPr>
          <p:nvPr/>
        </p:nvPicPr>
        <p:blipFill>
          <a:blip r:embed="rId3"/>
          <a:stretch>
            <a:fillRect/>
          </a:stretch>
        </p:blipFill>
        <p:spPr>
          <a:xfrm>
            <a:off x="836245" y="1344749"/>
            <a:ext cx="9495424" cy="4168501"/>
          </a:xfrm>
          <a:prstGeom prst="rect">
            <a:avLst/>
          </a:prstGeom>
        </p:spPr>
      </p:pic>
    </p:spTree>
    <p:extLst>
      <p:ext uri="{BB962C8B-B14F-4D97-AF65-F5344CB8AC3E}">
        <p14:creationId xmlns:p14="http://schemas.microsoft.com/office/powerpoint/2010/main" val="602338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p>
        </p:txBody>
      </p:sp>
      <p:sp>
        <p:nvSpPr>
          <p:cNvPr id="7" name="TextBox 6">
            <a:extLst>
              <a:ext uri="{FF2B5EF4-FFF2-40B4-BE49-F238E27FC236}">
                <a16:creationId xmlns:a16="http://schemas.microsoft.com/office/drawing/2014/main" id="{9593C096-CB6D-5E39-C0E4-03A2C2A8DF7E}"/>
              </a:ext>
            </a:extLst>
          </p:cNvPr>
          <p:cNvSpPr txBox="1"/>
          <p:nvPr/>
        </p:nvSpPr>
        <p:spPr>
          <a:xfrm>
            <a:off x="836245" y="5887408"/>
            <a:ext cx="10449366" cy="646331"/>
          </a:xfrm>
          <a:prstGeom prst="rect">
            <a:avLst/>
          </a:prstGeom>
          <a:noFill/>
        </p:spPr>
        <p:txBody>
          <a:bodyPr wrap="square" rtlCol="0">
            <a:spAutoFit/>
          </a:bodyPr>
          <a:lstStyle/>
          <a:p>
            <a:r>
              <a:rPr lang="en-US" dirty="0"/>
              <a:t>LEO orbit the Success appears related to the number of flights; on the other hand, there seems to be no relationship between flight number when in GTO orbit.</a:t>
            </a:r>
          </a:p>
        </p:txBody>
      </p:sp>
      <p:pic>
        <p:nvPicPr>
          <p:cNvPr id="6" name="Picture 5">
            <a:extLst>
              <a:ext uri="{FF2B5EF4-FFF2-40B4-BE49-F238E27FC236}">
                <a16:creationId xmlns:a16="http://schemas.microsoft.com/office/drawing/2014/main" id="{505E80D3-A919-29C3-E075-F2B0A2E192D7}"/>
              </a:ext>
            </a:extLst>
          </p:cNvPr>
          <p:cNvPicPr>
            <a:picLocks noChangeAspect="1"/>
          </p:cNvPicPr>
          <p:nvPr/>
        </p:nvPicPr>
        <p:blipFill>
          <a:blip r:embed="rId3"/>
          <a:stretch>
            <a:fillRect/>
          </a:stretch>
        </p:blipFill>
        <p:spPr>
          <a:xfrm>
            <a:off x="2071687" y="1702676"/>
            <a:ext cx="8048625" cy="3801205"/>
          </a:xfrm>
          <a:prstGeom prst="rect">
            <a:avLst/>
          </a:prstGeom>
        </p:spPr>
      </p:pic>
    </p:spTree>
    <p:extLst>
      <p:ext uri="{BB962C8B-B14F-4D97-AF65-F5344CB8AC3E}">
        <p14:creationId xmlns:p14="http://schemas.microsoft.com/office/powerpoint/2010/main" val="3183372594"/>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p>
        </p:txBody>
      </p:sp>
      <p:pic>
        <p:nvPicPr>
          <p:cNvPr id="3" name="Picture 2">
            <a:extLst>
              <a:ext uri="{FF2B5EF4-FFF2-40B4-BE49-F238E27FC236}">
                <a16:creationId xmlns:a16="http://schemas.microsoft.com/office/drawing/2014/main" id="{DF9C818B-A7A3-037F-9E8A-306184586FA5}"/>
              </a:ext>
            </a:extLst>
          </p:cNvPr>
          <p:cNvPicPr>
            <a:picLocks noChangeAspect="1"/>
          </p:cNvPicPr>
          <p:nvPr/>
        </p:nvPicPr>
        <p:blipFill>
          <a:blip r:embed="rId3"/>
          <a:stretch>
            <a:fillRect/>
          </a:stretch>
        </p:blipFill>
        <p:spPr>
          <a:xfrm>
            <a:off x="770011" y="2125831"/>
            <a:ext cx="10364098" cy="3899742"/>
          </a:xfrm>
          <a:prstGeom prst="rect">
            <a:avLst/>
          </a:prstGeom>
        </p:spPr>
      </p:pic>
    </p:spTree>
    <p:extLst>
      <p:ext uri="{BB962C8B-B14F-4D97-AF65-F5344CB8AC3E}">
        <p14:creationId xmlns:p14="http://schemas.microsoft.com/office/powerpoint/2010/main" val="1529975588"/>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648E4319-D76C-F0B6-D6CF-7D5BEA108C80}"/>
              </a:ext>
            </a:extLst>
          </p:cNvPr>
          <p:cNvPicPr>
            <a:picLocks noChangeAspect="1"/>
          </p:cNvPicPr>
          <p:nvPr/>
        </p:nvPicPr>
        <p:blipFill>
          <a:blip r:embed="rId3"/>
          <a:stretch>
            <a:fillRect/>
          </a:stretch>
        </p:blipFill>
        <p:spPr>
          <a:xfrm>
            <a:off x="1325880" y="1356180"/>
            <a:ext cx="9616440" cy="4963170"/>
          </a:xfrm>
          <a:prstGeom prst="rect">
            <a:avLst/>
          </a:prstGeom>
        </p:spPr>
      </p:pic>
    </p:spTree>
    <p:extLst>
      <p:ext uri="{BB962C8B-B14F-4D97-AF65-F5344CB8AC3E}">
        <p14:creationId xmlns:p14="http://schemas.microsoft.com/office/powerpoint/2010/main" val="2354270665"/>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2" name="TextBox 1">
            <a:extLst>
              <a:ext uri="{FF2B5EF4-FFF2-40B4-BE49-F238E27FC236}">
                <a16:creationId xmlns:a16="http://schemas.microsoft.com/office/drawing/2014/main" id="{93164986-FE86-5354-869B-C8DD7384E332}"/>
              </a:ext>
            </a:extLst>
          </p:cNvPr>
          <p:cNvSpPr txBox="1"/>
          <p:nvPr/>
        </p:nvSpPr>
        <p:spPr>
          <a:xfrm>
            <a:off x="883920" y="1767840"/>
            <a:ext cx="10134600" cy="4659371"/>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84CB206A-EDCF-F45C-66D9-ED9BE097C0B5}"/>
              </a:ext>
            </a:extLst>
          </p:cNvPr>
          <p:cNvSpPr txBox="1"/>
          <p:nvPr/>
        </p:nvSpPr>
        <p:spPr>
          <a:xfrm>
            <a:off x="1524000" y="5288280"/>
            <a:ext cx="4754880" cy="646331"/>
          </a:xfrm>
          <a:prstGeom prst="rect">
            <a:avLst/>
          </a:prstGeom>
          <a:noFill/>
        </p:spPr>
        <p:txBody>
          <a:bodyPr wrap="square" rtlCol="0">
            <a:spAutoFit/>
          </a:bodyPr>
          <a:lstStyle/>
          <a:p>
            <a:r>
              <a:rPr lang="en-US" dirty="0"/>
              <a:t>The query displays the unique Launch sites available in the </a:t>
            </a:r>
            <a:r>
              <a:rPr lang="en-US" dirty="0" err="1"/>
              <a:t>Spacextable</a:t>
            </a:r>
            <a:endParaRPr lang="en-US" dirty="0"/>
          </a:p>
        </p:txBody>
      </p:sp>
      <p:pic>
        <p:nvPicPr>
          <p:cNvPr id="8" name="Picture 7">
            <a:extLst>
              <a:ext uri="{FF2B5EF4-FFF2-40B4-BE49-F238E27FC236}">
                <a16:creationId xmlns:a16="http://schemas.microsoft.com/office/drawing/2014/main" id="{A5D5FE0C-1039-2893-1A4D-4B88A1785735}"/>
              </a:ext>
            </a:extLst>
          </p:cNvPr>
          <p:cNvPicPr>
            <a:picLocks noChangeAspect="1"/>
          </p:cNvPicPr>
          <p:nvPr/>
        </p:nvPicPr>
        <p:blipFill>
          <a:blip r:embed="rId3"/>
          <a:stretch>
            <a:fillRect/>
          </a:stretch>
        </p:blipFill>
        <p:spPr>
          <a:xfrm>
            <a:off x="1661160" y="2350676"/>
            <a:ext cx="7589520" cy="2156647"/>
          </a:xfrm>
          <a:prstGeom prst="rect">
            <a:avLst/>
          </a:prstGeom>
        </p:spPr>
      </p:pic>
    </p:spTree>
    <p:extLst>
      <p:ext uri="{BB962C8B-B14F-4D97-AF65-F5344CB8AC3E}">
        <p14:creationId xmlns:p14="http://schemas.microsoft.com/office/powerpoint/2010/main" val="94665765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26348"/>
            <a:ext cx="10760131" cy="480086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
        <p:nvSpPr>
          <p:cNvPr id="2" name="Rectangle 1">
            <a:extLst>
              <a:ext uri="{FF2B5EF4-FFF2-40B4-BE49-F238E27FC236}">
                <a16:creationId xmlns:a16="http://schemas.microsoft.com/office/drawing/2014/main" id="{B9504410-FE62-D18C-77C5-B14E8B9E4359}"/>
              </a:ext>
            </a:extLst>
          </p:cNvPr>
          <p:cNvSpPr>
            <a:spLocks noChangeArrowheads="1"/>
          </p:cNvSpPr>
          <p:nvPr/>
        </p:nvSpPr>
        <p:spPr bwMode="auto">
          <a:xfrm>
            <a:off x="0" y="-110211"/>
            <a:ext cx="184731" cy="6776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198375" rIns="9144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2">
            <a:extLst>
              <a:ext uri="{FF2B5EF4-FFF2-40B4-BE49-F238E27FC236}">
                <a16:creationId xmlns:a16="http://schemas.microsoft.com/office/drawing/2014/main" id="{BEE14A99-2958-6F90-834F-1F0604F0F356}"/>
              </a:ext>
            </a:extLst>
          </p:cNvPr>
          <p:cNvSpPr>
            <a:spLocks noChangeArrowheads="1"/>
          </p:cNvSpPr>
          <p:nvPr/>
        </p:nvSpPr>
        <p:spPr bwMode="auto">
          <a:xfrm>
            <a:off x="0" y="0"/>
            <a:ext cx="405765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F56E3D8E-9DA2-968C-2F53-FEEDA8FB8FFF}"/>
              </a:ext>
            </a:extLst>
          </p:cNvPr>
          <p:cNvSpPr txBox="1"/>
          <p:nvPr/>
        </p:nvSpPr>
        <p:spPr>
          <a:xfrm>
            <a:off x="546539" y="1776248"/>
            <a:ext cx="10911434" cy="427809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Abadi" panose="020B0604020104020204" pitchFamily="34" charset="0"/>
              </a:rPr>
              <a:t>This executive summary provides a comprehensive overview of the SpaceX dataset report, offering insights into key findings, trends, and recommendations for stakeholders.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Abadi" panose="020B0604020104020204" pitchFamily="34" charset="0"/>
              </a:rPr>
              <a:t>1. Introduction:</a:t>
            </a:r>
            <a:r>
              <a:rPr kumimoji="0" lang="en-US" altLang="en-US" sz="1600" b="0" i="0" u="none" strike="noStrike" cap="none" normalizeH="0" baseline="0" dirty="0">
                <a:ln>
                  <a:noFill/>
                </a:ln>
                <a:solidFill>
                  <a:schemeClr val="tx1"/>
                </a:solidFill>
                <a:effectLst/>
                <a:latin typeface="Abadi" panose="020B0604020104020204" pitchFamily="34" charset="0"/>
              </a:rPr>
              <a:t> The report delves into the analysis of data collected from SpaceX missions, encompassing various parameters such as launch success rates, payload characteristics, mission outcomes, and more. This dataset serves as a valuable resource for understanding the performance and evolution of SpaceX's endeavors in space exploration.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tx1"/>
                </a:solidFill>
                <a:effectLst/>
                <a:latin typeface="Abadi" panose="020B0604020104020204" pitchFamily="34" charset="0"/>
              </a:rPr>
              <a:t>2. Key Findings:</a:t>
            </a:r>
            <a:endParaRPr kumimoji="0" lang="en-US" altLang="en-US" sz="1600" b="0" i="0" u="none" strike="noStrike" cap="none" normalizeH="0" baseline="0" dirty="0">
              <a:ln>
                <a:noFill/>
              </a:ln>
              <a:solidFill>
                <a:schemeClr val="tx1"/>
              </a:solidFill>
              <a:effectLst/>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badi" panose="020B0604020104020204" pitchFamily="34" charset="0"/>
              </a:rPr>
              <a:t>Launch Success Rate:</a:t>
            </a:r>
            <a:r>
              <a:rPr kumimoji="0" lang="en-US" altLang="en-US" sz="1600" b="0" i="0" u="none" strike="noStrike" cap="none" normalizeH="0" baseline="0" dirty="0">
                <a:ln>
                  <a:noFill/>
                </a:ln>
                <a:solidFill>
                  <a:schemeClr val="tx1"/>
                </a:solidFill>
                <a:effectLst/>
                <a:latin typeface="Abadi" panose="020B0604020104020204" pitchFamily="34" charset="0"/>
              </a:rPr>
              <a:t> Analysis reveals a high overall success rate in SpaceX launches, demonstrating the company's proficiency in achieving mission objectives.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badi" panose="020B0604020104020204" pitchFamily="34" charset="0"/>
              </a:rPr>
              <a:t>Payload Diversity:</a:t>
            </a:r>
            <a:r>
              <a:rPr kumimoji="0" lang="en-US" altLang="en-US" sz="1600" b="0" i="0" u="none" strike="noStrike" cap="none" normalizeH="0" baseline="0" dirty="0">
                <a:ln>
                  <a:noFill/>
                </a:ln>
                <a:solidFill>
                  <a:schemeClr val="tx1"/>
                </a:solidFill>
                <a:effectLst/>
                <a:latin typeface="Abadi" panose="020B0604020104020204" pitchFamily="34" charset="0"/>
              </a:rPr>
              <a:t> The dataset illustrates a wide array of payloads launched by SpaceX, ranging from communication satellites to scientific instruments, reflecting the company's versatility in serving diverse markets.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badi" panose="020B0604020104020204" pitchFamily="34" charset="0"/>
              </a:rPr>
              <a:t>Reusable Technology Impact:</a:t>
            </a:r>
            <a:r>
              <a:rPr kumimoji="0" lang="en-US" altLang="en-US" sz="1600" b="0" i="0" u="none" strike="noStrike" cap="none" normalizeH="0" baseline="0" dirty="0">
                <a:ln>
                  <a:noFill/>
                </a:ln>
                <a:solidFill>
                  <a:schemeClr val="tx1"/>
                </a:solidFill>
                <a:effectLst/>
                <a:latin typeface="Abadi" panose="020B0604020104020204" pitchFamily="34" charset="0"/>
              </a:rPr>
              <a:t> Examination of reusable rocket technology indicates a notable reduction in launch costs over time, fostering sustainability and economic viability in space missions.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badi" panose="020B0604020104020204" pitchFamily="34" charset="0"/>
              </a:rPr>
              <a:t>Market Dominance:</a:t>
            </a:r>
            <a:r>
              <a:rPr kumimoji="0" lang="en-US" altLang="en-US" sz="1600" b="0" i="0" u="none" strike="noStrike" cap="none" normalizeH="0" baseline="0" dirty="0">
                <a:ln>
                  <a:noFill/>
                </a:ln>
                <a:solidFill>
                  <a:schemeClr val="tx1"/>
                </a:solidFill>
                <a:effectLst/>
                <a:latin typeface="Abadi" panose="020B0604020104020204" pitchFamily="34" charset="0"/>
              </a:rPr>
              <a:t> SpaceX emerges as a dominant player in the commercial space industry, capturing a significant share of satellite launch contracts and governmental missions.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badi" panose="020B0604020104020204" pitchFamily="34" charset="0"/>
              </a:rPr>
              <a:t>Innovation and Expansion:</a:t>
            </a:r>
            <a:r>
              <a:rPr kumimoji="0" lang="en-US" altLang="en-US" sz="1600" b="0" i="0" u="none" strike="noStrike" cap="none" normalizeH="0" baseline="0" dirty="0">
                <a:ln>
                  <a:noFill/>
                </a:ln>
                <a:solidFill>
                  <a:schemeClr val="tx1"/>
                </a:solidFill>
                <a:effectLst/>
                <a:latin typeface="Abadi" panose="020B0604020104020204" pitchFamily="34" charset="0"/>
              </a:rPr>
              <a:t> Continued innovation in rocket design, propulsion systems, and mission architectures underscores SpaceX's commitment to advancing space exploration capabilities and expanding its market reach.</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badi" panose="020B0604020104020204" pitchFamily="34" charset="0"/>
            </a:endParaRPr>
          </a:p>
        </p:txBody>
      </p:sp>
    </p:spTree>
    <p:extLst>
      <p:ext uri="{BB962C8B-B14F-4D97-AF65-F5344CB8AC3E}">
        <p14:creationId xmlns:p14="http://schemas.microsoft.com/office/powerpoint/2010/main" val="1980221439"/>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TextBox 1">
            <a:extLst>
              <a:ext uri="{FF2B5EF4-FFF2-40B4-BE49-F238E27FC236}">
                <a16:creationId xmlns:a16="http://schemas.microsoft.com/office/drawing/2014/main" id="{93164986-FE86-5354-869B-C8DD7384E332}"/>
              </a:ext>
            </a:extLst>
          </p:cNvPr>
          <p:cNvSpPr txBox="1"/>
          <p:nvPr/>
        </p:nvSpPr>
        <p:spPr>
          <a:xfrm>
            <a:off x="883920" y="1767840"/>
            <a:ext cx="10134600" cy="4659371"/>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84CB206A-EDCF-F45C-66D9-ED9BE097C0B5}"/>
              </a:ext>
            </a:extLst>
          </p:cNvPr>
          <p:cNvSpPr txBox="1"/>
          <p:nvPr/>
        </p:nvSpPr>
        <p:spPr>
          <a:xfrm>
            <a:off x="1524000" y="5288280"/>
            <a:ext cx="4754880" cy="646331"/>
          </a:xfrm>
          <a:prstGeom prst="rect">
            <a:avLst/>
          </a:prstGeom>
          <a:noFill/>
        </p:spPr>
        <p:txBody>
          <a:bodyPr wrap="square" rtlCol="0">
            <a:spAutoFit/>
          </a:bodyPr>
          <a:lstStyle/>
          <a:p>
            <a:r>
              <a:rPr lang="en-US" dirty="0"/>
              <a:t>The query displays  five records where launch site begins with the string ‘CCA’</a:t>
            </a:r>
          </a:p>
        </p:txBody>
      </p:sp>
      <p:pic>
        <p:nvPicPr>
          <p:cNvPr id="7" name="Picture 6">
            <a:extLst>
              <a:ext uri="{FF2B5EF4-FFF2-40B4-BE49-F238E27FC236}">
                <a16:creationId xmlns:a16="http://schemas.microsoft.com/office/drawing/2014/main" id="{9EA3BC27-BE97-B660-1604-80494E4C36FE}"/>
              </a:ext>
            </a:extLst>
          </p:cNvPr>
          <p:cNvPicPr>
            <a:picLocks noChangeAspect="1"/>
          </p:cNvPicPr>
          <p:nvPr/>
        </p:nvPicPr>
        <p:blipFill>
          <a:blip r:embed="rId3"/>
          <a:stretch>
            <a:fillRect/>
          </a:stretch>
        </p:blipFill>
        <p:spPr>
          <a:xfrm>
            <a:off x="1676400" y="1981074"/>
            <a:ext cx="8930640" cy="2895851"/>
          </a:xfrm>
          <a:prstGeom prst="rect">
            <a:avLst/>
          </a:prstGeom>
        </p:spPr>
      </p:pic>
    </p:spTree>
    <p:extLst>
      <p:ext uri="{BB962C8B-B14F-4D97-AF65-F5344CB8AC3E}">
        <p14:creationId xmlns:p14="http://schemas.microsoft.com/office/powerpoint/2010/main" val="3404963093"/>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2" name="TextBox 1">
            <a:extLst>
              <a:ext uri="{FF2B5EF4-FFF2-40B4-BE49-F238E27FC236}">
                <a16:creationId xmlns:a16="http://schemas.microsoft.com/office/drawing/2014/main" id="{93164986-FE86-5354-869B-C8DD7384E332}"/>
              </a:ext>
            </a:extLst>
          </p:cNvPr>
          <p:cNvSpPr txBox="1"/>
          <p:nvPr/>
        </p:nvSpPr>
        <p:spPr>
          <a:xfrm>
            <a:off x="-48228" y="1899483"/>
            <a:ext cx="10134600" cy="4659371"/>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84CB206A-EDCF-F45C-66D9-ED9BE097C0B5}"/>
              </a:ext>
            </a:extLst>
          </p:cNvPr>
          <p:cNvSpPr txBox="1"/>
          <p:nvPr/>
        </p:nvSpPr>
        <p:spPr>
          <a:xfrm>
            <a:off x="1524000" y="5288280"/>
            <a:ext cx="4754880" cy="646331"/>
          </a:xfrm>
          <a:prstGeom prst="rect">
            <a:avLst/>
          </a:prstGeom>
          <a:noFill/>
        </p:spPr>
        <p:txBody>
          <a:bodyPr wrap="square" rtlCol="0">
            <a:spAutoFit/>
          </a:bodyPr>
          <a:lstStyle/>
          <a:p>
            <a:r>
              <a:rPr lang="en-US" dirty="0"/>
              <a:t>Displays the total payload mass carried by boosters launched by NASA (CRS)</a:t>
            </a:r>
          </a:p>
        </p:txBody>
      </p:sp>
      <p:pic>
        <p:nvPicPr>
          <p:cNvPr id="8" name="Picture 7">
            <a:extLst>
              <a:ext uri="{FF2B5EF4-FFF2-40B4-BE49-F238E27FC236}">
                <a16:creationId xmlns:a16="http://schemas.microsoft.com/office/drawing/2014/main" id="{EF26ABC9-2AAF-8DF1-A713-E3FE5AAD1D83}"/>
              </a:ext>
            </a:extLst>
          </p:cNvPr>
          <p:cNvPicPr>
            <a:picLocks noChangeAspect="1"/>
          </p:cNvPicPr>
          <p:nvPr/>
        </p:nvPicPr>
        <p:blipFill>
          <a:blip r:embed="rId3"/>
          <a:stretch>
            <a:fillRect/>
          </a:stretch>
        </p:blipFill>
        <p:spPr>
          <a:xfrm>
            <a:off x="1752600" y="1899484"/>
            <a:ext cx="9113520" cy="2329686"/>
          </a:xfrm>
          <a:prstGeom prst="rect">
            <a:avLst/>
          </a:prstGeom>
        </p:spPr>
      </p:pic>
    </p:spTree>
    <p:extLst>
      <p:ext uri="{BB962C8B-B14F-4D97-AF65-F5344CB8AC3E}">
        <p14:creationId xmlns:p14="http://schemas.microsoft.com/office/powerpoint/2010/main" val="3537735719"/>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2" name="TextBox 1">
            <a:extLst>
              <a:ext uri="{FF2B5EF4-FFF2-40B4-BE49-F238E27FC236}">
                <a16:creationId xmlns:a16="http://schemas.microsoft.com/office/drawing/2014/main" id="{93164986-FE86-5354-869B-C8DD7384E332}"/>
              </a:ext>
            </a:extLst>
          </p:cNvPr>
          <p:cNvSpPr txBox="1"/>
          <p:nvPr/>
        </p:nvSpPr>
        <p:spPr>
          <a:xfrm>
            <a:off x="15240" y="2103445"/>
            <a:ext cx="10134600" cy="4659371"/>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84CB206A-EDCF-F45C-66D9-ED9BE097C0B5}"/>
              </a:ext>
            </a:extLst>
          </p:cNvPr>
          <p:cNvSpPr txBox="1"/>
          <p:nvPr/>
        </p:nvSpPr>
        <p:spPr>
          <a:xfrm>
            <a:off x="1524000" y="5288280"/>
            <a:ext cx="4754880" cy="646331"/>
          </a:xfrm>
          <a:prstGeom prst="rect">
            <a:avLst/>
          </a:prstGeom>
          <a:noFill/>
        </p:spPr>
        <p:txBody>
          <a:bodyPr wrap="square" rtlCol="0">
            <a:spAutoFit/>
          </a:bodyPr>
          <a:lstStyle/>
          <a:p>
            <a:r>
              <a:rPr lang="en-US" dirty="0"/>
              <a:t>Displays average payload mass carried by booster version F9 v1.1</a:t>
            </a:r>
          </a:p>
        </p:txBody>
      </p:sp>
      <p:pic>
        <p:nvPicPr>
          <p:cNvPr id="7" name="Picture 6">
            <a:extLst>
              <a:ext uri="{FF2B5EF4-FFF2-40B4-BE49-F238E27FC236}">
                <a16:creationId xmlns:a16="http://schemas.microsoft.com/office/drawing/2014/main" id="{ECA7B0BF-1B32-3559-F3E0-966FC703325F}"/>
              </a:ext>
            </a:extLst>
          </p:cNvPr>
          <p:cNvPicPr>
            <a:picLocks noChangeAspect="1"/>
          </p:cNvPicPr>
          <p:nvPr/>
        </p:nvPicPr>
        <p:blipFill>
          <a:blip r:embed="rId3"/>
          <a:stretch>
            <a:fillRect/>
          </a:stretch>
        </p:blipFill>
        <p:spPr>
          <a:xfrm>
            <a:off x="1310640" y="1899484"/>
            <a:ext cx="9738360" cy="3221156"/>
          </a:xfrm>
          <a:prstGeom prst="rect">
            <a:avLst/>
          </a:prstGeom>
        </p:spPr>
      </p:pic>
    </p:spTree>
    <p:extLst>
      <p:ext uri="{BB962C8B-B14F-4D97-AF65-F5344CB8AC3E}">
        <p14:creationId xmlns:p14="http://schemas.microsoft.com/office/powerpoint/2010/main" val="1520070751"/>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2" name="TextBox 1">
            <a:extLst>
              <a:ext uri="{FF2B5EF4-FFF2-40B4-BE49-F238E27FC236}">
                <a16:creationId xmlns:a16="http://schemas.microsoft.com/office/drawing/2014/main" id="{93164986-FE86-5354-869B-C8DD7384E332}"/>
              </a:ext>
            </a:extLst>
          </p:cNvPr>
          <p:cNvSpPr txBox="1"/>
          <p:nvPr/>
        </p:nvSpPr>
        <p:spPr>
          <a:xfrm>
            <a:off x="15240" y="2103445"/>
            <a:ext cx="10134600" cy="4659371"/>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84CB206A-EDCF-F45C-66D9-ED9BE097C0B5}"/>
              </a:ext>
            </a:extLst>
          </p:cNvPr>
          <p:cNvSpPr txBox="1"/>
          <p:nvPr/>
        </p:nvSpPr>
        <p:spPr>
          <a:xfrm>
            <a:off x="1524000" y="5288280"/>
            <a:ext cx="4754880" cy="646331"/>
          </a:xfrm>
          <a:prstGeom prst="rect">
            <a:avLst/>
          </a:prstGeom>
          <a:noFill/>
        </p:spPr>
        <p:txBody>
          <a:bodyPr wrap="square" rtlCol="0">
            <a:spAutoFit/>
          </a:bodyPr>
          <a:lstStyle/>
          <a:p>
            <a:r>
              <a:rPr lang="en-US" dirty="0"/>
              <a:t>List the date when the first </a:t>
            </a:r>
            <a:r>
              <a:rPr lang="en-US" dirty="0" err="1"/>
              <a:t>succesful</a:t>
            </a:r>
            <a:r>
              <a:rPr lang="en-US" dirty="0"/>
              <a:t> landing outcome in ground pad was </a:t>
            </a:r>
            <a:r>
              <a:rPr lang="en-US" dirty="0" err="1"/>
              <a:t>acheived</a:t>
            </a:r>
            <a:endParaRPr lang="en-US" dirty="0"/>
          </a:p>
        </p:txBody>
      </p:sp>
      <p:pic>
        <p:nvPicPr>
          <p:cNvPr id="8" name="Picture 7">
            <a:extLst>
              <a:ext uri="{FF2B5EF4-FFF2-40B4-BE49-F238E27FC236}">
                <a16:creationId xmlns:a16="http://schemas.microsoft.com/office/drawing/2014/main" id="{36FD3417-3818-B0D1-4024-E42360CD740B}"/>
              </a:ext>
            </a:extLst>
          </p:cNvPr>
          <p:cNvPicPr>
            <a:picLocks noChangeAspect="1"/>
          </p:cNvPicPr>
          <p:nvPr/>
        </p:nvPicPr>
        <p:blipFill>
          <a:blip r:embed="rId3"/>
          <a:stretch>
            <a:fillRect/>
          </a:stretch>
        </p:blipFill>
        <p:spPr>
          <a:xfrm>
            <a:off x="770011" y="1645920"/>
            <a:ext cx="10515599" cy="3306755"/>
          </a:xfrm>
          <a:prstGeom prst="rect">
            <a:avLst/>
          </a:prstGeom>
        </p:spPr>
      </p:pic>
    </p:spTree>
    <p:extLst>
      <p:ext uri="{BB962C8B-B14F-4D97-AF65-F5344CB8AC3E}">
        <p14:creationId xmlns:p14="http://schemas.microsoft.com/office/powerpoint/2010/main" val="931771080"/>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2" name="TextBox 1">
            <a:extLst>
              <a:ext uri="{FF2B5EF4-FFF2-40B4-BE49-F238E27FC236}">
                <a16:creationId xmlns:a16="http://schemas.microsoft.com/office/drawing/2014/main" id="{93164986-FE86-5354-869B-C8DD7384E332}"/>
              </a:ext>
            </a:extLst>
          </p:cNvPr>
          <p:cNvSpPr txBox="1"/>
          <p:nvPr/>
        </p:nvSpPr>
        <p:spPr>
          <a:xfrm>
            <a:off x="15240" y="2103445"/>
            <a:ext cx="10134600" cy="4659371"/>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84CB206A-EDCF-F45C-66D9-ED9BE097C0B5}"/>
              </a:ext>
            </a:extLst>
          </p:cNvPr>
          <p:cNvSpPr txBox="1"/>
          <p:nvPr/>
        </p:nvSpPr>
        <p:spPr>
          <a:xfrm>
            <a:off x="1524000" y="5288280"/>
            <a:ext cx="7299960" cy="646331"/>
          </a:xfrm>
          <a:prstGeom prst="rect">
            <a:avLst/>
          </a:prstGeom>
          <a:noFill/>
        </p:spPr>
        <p:txBody>
          <a:bodyPr wrap="square" rtlCol="0">
            <a:spAutoFit/>
          </a:bodyPr>
          <a:lstStyle/>
          <a:p>
            <a:r>
              <a:rPr lang="en-US" dirty="0"/>
              <a:t>List the names of the boosters which have success in drone ship and have payload mass greater than 4000 but less than 6000</a:t>
            </a:r>
          </a:p>
        </p:txBody>
      </p:sp>
      <p:pic>
        <p:nvPicPr>
          <p:cNvPr id="7" name="Picture 6">
            <a:extLst>
              <a:ext uri="{FF2B5EF4-FFF2-40B4-BE49-F238E27FC236}">
                <a16:creationId xmlns:a16="http://schemas.microsoft.com/office/drawing/2014/main" id="{DB83403E-3CAA-1D03-696D-6609921CF481}"/>
              </a:ext>
            </a:extLst>
          </p:cNvPr>
          <p:cNvPicPr>
            <a:picLocks noChangeAspect="1"/>
          </p:cNvPicPr>
          <p:nvPr/>
        </p:nvPicPr>
        <p:blipFill>
          <a:blip r:embed="rId3"/>
          <a:stretch>
            <a:fillRect/>
          </a:stretch>
        </p:blipFill>
        <p:spPr>
          <a:xfrm>
            <a:off x="936813" y="1573369"/>
            <a:ext cx="10318374" cy="3711262"/>
          </a:xfrm>
          <a:prstGeom prst="rect">
            <a:avLst/>
          </a:prstGeom>
        </p:spPr>
      </p:pic>
    </p:spTree>
    <p:extLst>
      <p:ext uri="{BB962C8B-B14F-4D97-AF65-F5344CB8AC3E}">
        <p14:creationId xmlns:p14="http://schemas.microsoft.com/office/powerpoint/2010/main" val="2214525043"/>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2" name="TextBox 1">
            <a:extLst>
              <a:ext uri="{FF2B5EF4-FFF2-40B4-BE49-F238E27FC236}">
                <a16:creationId xmlns:a16="http://schemas.microsoft.com/office/drawing/2014/main" id="{93164986-FE86-5354-869B-C8DD7384E332}"/>
              </a:ext>
            </a:extLst>
          </p:cNvPr>
          <p:cNvSpPr txBox="1"/>
          <p:nvPr/>
        </p:nvSpPr>
        <p:spPr>
          <a:xfrm>
            <a:off x="15240" y="2103445"/>
            <a:ext cx="10134600" cy="4659371"/>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84CB206A-EDCF-F45C-66D9-ED9BE097C0B5}"/>
              </a:ext>
            </a:extLst>
          </p:cNvPr>
          <p:cNvSpPr txBox="1"/>
          <p:nvPr/>
        </p:nvSpPr>
        <p:spPr>
          <a:xfrm>
            <a:off x="1524000" y="5288280"/>
            <a:ext cx="7299960" cy="369332"/>
          </a:xfrm>
          <a:prstGeom prst="rect">
            <a:avLst/>
          </a:prstGeom>
          <a:noFill/>
        </p:spPr>
        <p:txBody>
          <a:bodyPr wrap="square" rtlCol="0">
            <a:spAutoFit/>
          </a:bodyPr>
          <a:lstStyle/>
          <a:p>
            <a:r>
              <a:rPr lang="en-US" dirty="0"/>
              <a:t>List the total number of successful and failure mission outcomes</a:t>
            </a:r>
          </a:p>
        </p:txBody>
      </p:sp>
      <p:pic>
        <p:nvPicPr>
          <p:cNvPr id="8" name="Picture 7">
            <a:extLst>
              <a:ext uri="{FF2B5EF4-FFF2-40B4-BE49-F238E27FC236}">
                <a16:creationId xmlns:a16="http://schemas.microsoft.com/office/drawing/2014/main" id="{0EE0DF5F-C7F8-C5BD-D0E7-FDD8F940348F}"/>
              </a:ext>
            </a:extLst>
          </p:cNvPr>
          <p:cNvPicPr>
            <a:picLocks noChangeAspect="1"/>
          </p:cNvPicPr>
          <p:nvPr/>
        </p:nvPicPr>
        <p:blipFill>
          <a:blip r:embed="rId3"/>
          <a:stretch>
            <a:fillRect/>
          </a:stretch>
        </p:blipFill>
        <p:spPr>
          <a:xfrm>
            <a:off x="1112520" y="1905000"/>
            <a:ext cx="9387839" cy="2834640"/>
          </a:xfrm>
          <a:prstGeom prst="rect">
            <a:avLst/>
          </a:prstGeom>
        </p:spPr>
      </p:pic>
    </p:spTree>
    <p:extLst>
      <p:ext uri="{BB962C8B-B14F-4D97-AF65-F5344CB8AC3E}">
        <p14:creationId xmlns:p14="http://schemas.microsoft.com/office/powerpoint/2010/main" val="3203103422"/>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2" name="TextBox 1">
            <a:extLst>
              <a:ext uri="{FF2B5EF4-FFF2-40B4-BE49-F238E27FC236}">
                <a16:creationId xmlns:a16="http://schemas.microsoft.com/office/drawing/2014/main" id="{93164986-FE86-5354-869B-C8DD7384E332}"/>
              </a:ext>
            </a:extLst>
          </p:cNvPr>
          <p:cNvSpPr txBox="1"/>
          <p:nvPr/>
        </p:nvSpPr>
        <p:spPr>
          <a:xfrm>
            <a:off x="15240" y="2103445"/>
            <a:ext cx="10134600" cy="4659371"/>
          </a:xfrm>
          <a:prstGeom prst="rect">
            <a:avLst/>
          </a:prstGeom>
          <a:noFill/>
        </p:spPr>
        <p:txBody>
          <a:bodyPr wrap="square" rtlCol="0">
            <a:spAutoFit/>
          </a:bodyPr>
          <a:lstStyle/>
          <a:p>
            <a:endParaRPr lang="en-US" dirty="0"/>
          </a:p>
        </p:txBody>
      </p:sp>
      <p:pic>
        <p:nvPicPr>
          <p:cNvPr id="10" name="Picture 9">
            <a:extLst>
              <a:ext uri="{FF2B5EF4-FFF2-40B4-BE49-F238E27FC236}">
                <a16:creationId xmlns:a16="http://schemas.microsoft.com/office/drawing/2014/main" id="{2F9486A3-7586-C636-232C-B065E9DC37B3}"/>
              </a:ext>
            </a:extLst>
          </p:cNvPr>
          <p:cNvPicPr>
            <a:picLocks noChangeAspect="1"/>
          </p:cNvPicPr>
          <p:nvPr/>
        </p:nvPicPr>
        <p:blipFill>
          <a:blip r:embed="rId3"/>
          <a:stretch>
            <a:fillRect/>
          </a:stretch>
        </p:blipFill>
        <p:spPr>
          <a:xfrm>
            <a:off x="1203961" y="2030546"/>
            <a:ext cx="10081650" cy="4229467"/>
          </a:xfrm>
          <a:prstGeom prst="rect">
            <a:avLst/>
          </a:prstGeom>
        </p:spPr>
      </p:pic>
    </p:spTree>
    <p:extLst>
      <p:ext uri="{BB962C8B-B14F-4D97-AF65-F5344CB8AC3E}">
        <p14:creationId xmlns:p14="http://schemas.microsoft.com/office/powerpoint/2010/main" val="2624636412"/>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TextBox 1">
            <a:extLst>
              <a:ext uri="{FF2B5EF4-FFF2-40B4-BE49-F238E27FC236}">
                <a16:creationId xmlns:a16="http://schemas.microsoft.com/office/drawing/2014/main" id="{93164986-FE86-5354-869B-C8DD7384E332}"/>
              </a:ext>
            </a:extLst>
          </p:cNvPr>
          <p:cNvSpPr txBox="1"/>
          <p:nvPr/>
        </p:nvSpPr>
        <p:spPr>
          <a:xfrm>
            <a:off x="15240" y="2103445"/>
            <a:ext cx="10134600" cy="4659371"/>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84CB206A-EDCF-F45C-66D9-ED9BE097C0B5}"/>
              </a:ext>
            </a:extLst>
          </p:cNvPr>
          <p:cNvSpPr txBox="1"/>
          <p:nvPr/>
        </p:nvSpPr>
        <p:spPr>
          <a:xfrm>
            <a:off x="1524000" y="5288280"/>
            <a:ext cx="7299960" cy="923330"/>
          </a:xfrm>
          <a:prstGeom prst="rect">
            <a:avLst/>
          </a:prstGeom>
          <a:noFill/>
        </p:spPr>
        <p:txBody>
          <a:bodyPr wrap="square" rtlCol="0">
            <a:spAutoFit/>
          </a:bodyPr>
          <a:lstStyle/>
          <a:p>
            <a:r>
              <a:rPr lang="en-US" dirty="0"/>
              <a:t>List the records which will display the month names, failure </a:t>
            </a:r>
            <a:r>
              <a:rPr lang="en-US" dirty="0" err="1"/>
              <a:t>landing_outcomes</a:t>
            </a:r>
            <a:r>
              <a:rPr lang="en-US" dirty="0"/>
              <a:t> in drone ship ,booster versions, </a:t>
            </a:r>
            <a:r>
              <a:rPr lang="en-US" dirty="0" err="1"/>
              <a:t>launch_site</a:t>
            </a:r>
            <a:r>
              <a:rPr lang="en-US" dirty="0"/>
              <a:t> for the months in year 2015.</a:t>
            </a:r>
          </a:p>
        </p:txBody>
      </p:sp>
      <p:pic>
        <p:nvPicPr>
          <p:cNvPr id="7" name="Picture 6">
            <a:extLst>
              <a:ext uri="{FF2B5EF4-FFF2-40B4-BE49-F238E27FC236}">
                <a16:creationId xmlns:a16="http://schemas.microsoft.com/office/drawing/2014/main" id="{D3C10041-1B4A-225D-8DA9-37A5C9C69538}"/>
              </a:ext>
            </a:extLst>
          </p:cNvPr>
          <p:cNvPicPr>
            <a:picLocks noChangeAspect="1"/>
          </p:cNvPicPr>
          <p:nvPr/>
        </p:nvPicPr>
        <p:blipFill>
          <a:blip r:embed="rId3"/>
          <a:stretch>
            <a:fillRect/>
          </a:stretch>
        </p:blipFill>
        <p:spPr>
          <a:xfrm>
            <a:off x="883920" y="2152650"/>
            <a:ext cx="10850880" cy="2552700"/>
          </a:xfrm>
          <a:prstGeom prst="rect">
            <a:avLst/>
          </a:prstGeom>
        </p:spPr>
      </p:pic>
    </p:spTree>
    <p:extLst>
      <p:ext uri="{BB962C8B-B14F-4D97-AF65-F5344CB8AC3E}">
        <p14:creationId xmlns:p14="http://schemas.microsoft.com/office/powerpoint/2010/main" val="1820488610"/>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TextBox 1">
            <a:extLst>
              <a:ext uri="{FF2B5EF4-FFF2-40B4-BE49-F238E27FC236}">
                <a16:creationId xmlns:a16="http://schemas.microsoft.com/office/drawing/2014/main" id="{93164986-FE86-5354-869B-C8DD7384E332}"/>
              </a:ext>
            </a:extLst>
          </p:cNvPr>
          <p:cNvSpPr txBox="1"/>
          <p:nvPr/>
        </p:nvSpPr>
        <p:spPr>
          <a:xfrm>
            <a:off x="15240" y="2103445"/>
            <a:ext cx="10134600" cy="4659371"/>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84CB206A-EDCF-F45C-66D9-ED9BE097C0B5}"/>
              </a:ext>
            </a:extLst>
          </p:cNvPr>
          <p:cNvSpPr txBox="1"/>
          <p:nvPr/>
        </p:nvSpPr>
        <p:spPr>
          <a:xfrm>
            <a:off x="1524000" y="5288280"/>
            <a:ext cx="7299960" cy="1200329"/>
          </a:xfrm>
          <a:prstGeom prst="rect">
            <a:avLst/>
          </a:prstGeom>
          <a:noFill/>
        </p:spPr>
        <p:txBody>
          <a:bodyPr wrap="square" rtlCol="0">
            <a:spAutoFit/>
          </a:bodyPr>
          <a:lstStyle/>
          <a:p>
            <a:r>
              <a:rPr lang="en-US" dirty="0"/>
              <a:t>Rank the count of landing outcomes (such as Failure (drone ship) or Success (ground pad)) between the date 2010-06-04 and 2017-03-20, in descending order.</a:t>
            </a:r>
          </a:p>
          <a:p>
            <a:endParaRPr lang="en-US" dirty="0"/>
          </a:p>
        </p:txBody>
      </p:sp>
      <p:pic>
        <p:nvPicPr>
          <p:cNvPr id="12" name="Picture 11">
            <a:extLst>
              <a:ext uri="{FF2B5EF4-FFF2-40B4-BE49-F238E27FC236}">
                <a16:creationId xmlns:a16="http://schemas.microsoft.com/office/drawing/2014/main" id="{9C231304-A5AB-534B-B355-CDC0C36C62E0}"/>
              </a:ext>
            </a:extLst>
          </p:cNvPr>
          <p:cNvPicPr>
            <a:picLocks noChangeAspect="1"/>
          </p:cNvPicPr>
          <p:nvPr/>
        </p:nvPicPr>
        <p:blipFill>
          <a:blip r:embed="rId3"/>
          <a:stretch>
            <a:fillRect/>
          </a:stretch>
        </p:blipFill>
        <p:spPr>
          <a:xfrm>
            <a:off x="655727" y="1935480"/>
            <a:ext cx="10134600" cy="3017195"/>
          </a:xfrm>
          <a:prstGeom prst="rect">
            <a:avLst/>
          </a:prstGeom>
        </p:spPr>
      </p:pic>
    </p:spTree>
    <p:extLst>
      <p:ext uri="{BB962C8B-B14F-4D97-AF65-F5344CB8AC3E}">
        <p14:creationId xmlns:p14="http://schemas.microsoft.com/office/powerpoint/2010/main" val="2266862754"/>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33273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200" dirty="0">
                <a:solidFill>
                  <a:schemeClr val="tx1"/>
                </a:solidFill>
              </a:rPr>
              <a:t>Insights from the analysis depicts that most launches were made from Kennedy Space center</a:t>
            </a:r>
          </a:p>
          <a:p>
            <a:pPr marL="0" indent="0">
              <a:lnSpc>
                <a:spcPct val="100000"/>
              </a:lnSpc>
              <a:spcBef>
                <a:spcPts val="1400"/>
              </a:spcBef>
              <a:buNone/>
            </a:pPr>
            <a:r>
              <a:rPr lang="en-US" sz="1200" dirty="0">
                <a:solidFill>
                  <a:schemeClr val="tx1"/>
                </a:solidFill>
              </a:rPr>
              <a:t>Most launches were from KSC PAD 39A since most were close to VLEO, GEO and ISS</a:t>
            </a:r>
          </a:p>
          <a:p>
            <a:pPr marL="0" indent="0" algn="l">
              <a:buNone/>
            </a:pPr>
            <a:endParaRPr lang="en-US" sz="1200" b="1" i="0" dirty="0">
              <a:solidFill>
                <a:srgbClr val="242424"/>
              </a:solidFill>
              <a:effectLst/>
              <a:highlight>
                <a:srgbClr val="FFFFFF"/>
              </a:highlight>
              <a:latin typeface="source-serif-pro"/>
            </a:endParaRPr>
          </a:p>
          <a:p>
            <a:pPr marL="0" indent="0" algn="l">
              <a:buNone/>
            </a:pPr>
            <a:endParaRPr lang="en-US" sz="1200" b="1" dirty="0">
              <a:solidFill>
                <a:srgbClr val="242424"/>
              </a:solidFill>
              <a:highlight>
                <a:srgbClr val="FFFFFF"/>
              </a:highlight>
              <a:latin typeface="source-serif-pro"/>
            </a:endParaRPr>
          </a:p>
          <a:p>
            <a:pPr marL="0" indent="0" algn="l">
              <a:buNone/>
            </a:pPr>
            <a:r>
              <a:rPr lang="en-US" sz="1200" b="1" i="0" dirty="0">
                <a:solidFill>
                  <a:srgbClr val="242424"/>
                </a:solidFill>
                <a:effectLst/>
                <a:highlight>
                  <a:srgbClr val="FFFFFF"/>
                </a:highlight>
                <a:latin typeface="source-serif-pro"/>
              </a:rPr>
              <a:t>Conclusion</a:t>
            </a:r>
            <a:endParaRPr lang="en-US" sz="1200" b="0" i="0" dirty="0">
              <a:solidFill>
                <a:srgbClr val="242424"/>
              </a:solidFill>
              <a:effectLst/>
              <a:highlight>
                <a:srgbClr val="FFFFFF"/>
              </a:highlight>
              <a:latin typeface="source-serif-pro"/>
            </a:endParaRPr>
          </a:p>
          <a:p>
            <a:pPr algn="l"/>
            <a:r>
              <a:rPr lang="en-US" sz="1200" b="0" i="0" dirty="0">
                <a:solidFill>
                  <a:srgbClr val="242424"/>
                </a:solidFill>
                <a:effectLst/>
                <a:highlight>
                  <a:srgbClr val="FFFFFF"/>
                </a:highlight>
                <a:latin typeface="source-serif-pro"/>
              </a:rPr>
              <a:t>Using Existing Data and Analyzing the data ,SpaceX and other rocket companies can be able to see the best way to reduce the cost of </a:t>
            </a:r>
            <a:r>
              <a:rPr lang="en-US" sz="1200" b="0" i="0" dirty="0" err="1">
                <a:solidFill>
                  <a:srgbClr val="242424"/>
                </a:solidFill>
                <a:effectLst/>
                <a:highlight>
                  <a:srgbClr val="FFFFFF"/>
                </a:highlight>
                <a:latin typeface="source-serif-pro"/>
              </a:rPr>
              <a:t>launches,and</a:t>
            </a:r>
            <a:r>
              <a:rPr lang="en-US" sz="1200" b="0" i="0" dirty="0">
                <a:solidFill>
                  <a:srgbClr val="242424"/>
                </a:solidFill>
                <a:effectLst/>
                <a:highlight>
                  <a:srgbClr val="FFFFFF"/>
                </a:highlight>
                <a:latin typeface="source-serif-pro"/>
              </a:rPr>
              <a:t> evolve before there tradition costly launches lead to their absoluteness and losing their client .</a:t>
            </a:r>
          </a:p>
          <a:p>
            <a:pPr marL="0" indent="0">
              <a:lnSpc>
                <a:spcPct val="100000"/>
              </a:lnSpc>
              <a:spcBef>
                <a:spcPts val="1400"/>
              </a:spcBef>
              <a:buNone/>
            </a:pPr>
            <a:endParaRPr lang="en-US" sz="1800" dirty="0">
              <a:solidFill>
                <a:schemeClr val="tx1"/>
              </a:solidFill>
            </a:endParaRPr>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BB3F1B-1C4F-8A43-7F81-EECE346E93EF}"/>
              </a:ext>
            </a:extLst>
          </p:cNvPr>
          <p:cNvSpPr>
            <a:spLocks noGrp="1"/>
          </p:cNvSpPr>
          <p:nvPr>
            <p:ph idx="1"/>
          </p:nvPr>
        </p:nvSpPr>
        <p:spPr>
          <a:xfrm>
            <a:off x="838200" y="1825625"/>
            <a:ext cx="10515600" cy="4438542"/>
          </a:xfrm>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Abadi" panose="020B0604020104020204" pitchFamily="34" charset="0"/>
              </a:rPr>
              <a:t>3. Trends and Insights:</a:t>
            </a:r>
            <a:endParaRPr kumimoji="0" lang="en-US" altLang="en-US" sz="2000" b="0" i="0" u="none" strike="noStrike" cap="none" normalizeH="0" baseline="0" dirty="0">
              <a:ln>
                <a:noFill/>
              </a:ln>
              <a:solidFill>
                <a:schemeClr val="tx1"/>
              </a:solidFill>
              <a:effectLst/>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badi" panose="020B0604020104020204" pitchFamily="34" charset="0"/>
              </a:rPr>
              <a:t>Cost Efficiency:</a:t>
            </a:r>
            <a:r>
              <a:rPr kumimoji="0" lang="en-US" altLang="en-US" sz="2000" b="0" i="0" u="none" strike="noStrike" cap="none" normalizeH="0" baseline="0" dirty="0">
                <a:ln>
                  <a:noFill/>
                </a:ln>
                <a:solidFill>
                  <a:schemeClr val="tx1"/>
                </a:solidFill>
                <a:effectLst/>
                <a:latin typeface="Abadi" panose="020B0604020104020204" pitchFamily="34" charset="0"/>
              </a:rPr>
              <a:t> SpaceX's emphasis on reusability has led to substantial cost savings compared to traditional expendable launch systems, driving down the price of access to space.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badi" panose="020B0604020104020204" pitchFamily="34" charset="0"/>
              </a:rPr>
              <a:t>Market Disruption:</a:t>
            </a:r>
            <a:r>
              <a:rPr kumimoji="0" lang="en-US" altLang="en-US" sz="2000" b="0" i="0" u="none" strike="noStrike" cap="none" normalizeH="0" baseline="0" dirty="0">
                <a:ln>
                  <a:noFill/>
                </a:ln>
                <a:solidFill>
                  <a:schemeClr val="tx1"/>
                </a:solidFill>
                <a:effectLst/>
                <a:latin typeface="Abadi" panose="020B0604020104020204" pitchFamily="34" charset="0"/>
              </a:rPr>
              <a:t> The company's disruptive business model has challenged established aerospace norms, prompting competitors to adapt and innovate to remain competitive.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badi" panose="020B0604020104020204" pitchFamily="34" charset="0"/>
              </a:rPr>
              <a:t>International Collaboration:</a:t>
            </a:r>
            <a:r>
              <a:rPr kumimoji="0" lang="en-US" altLang="en-US" sz="2000" b="0" i="0" u="none" strike="noStrike" cap="none" normalizeH="0" baseline="0" dirty="0">
                <a:ln>
                  <a:noFill/>
                </a:ln>
                <a:solidFill>
                  <a:schemeClr val="tx1"/>
                </a:solidFill>
                <a:effectLst/>
                <a:latin typeface="Abadi" panose="020B0604020104020204" pitchFamily="34" charset="0"/>
              </a:rPr>
              <a:t> Collaboration with international space agencies and private entities has facilitated global cooperation in space exploration, opening avenues for collaborative missions and technological exchange.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badi" panose="020B0604020104020204" pitchFamily="34" charset="0"/>
              </a:rPr>
              <a:t>Human Spaceflight:</a:t>
            </a:r>
            <a:r>
              <a:rPr kumimoji="0" lang="en-US" altLang="en-US" sz="2000" b="0" i="0" u="none" strike="noStrike" cap="none" normalizeH="0" baseline="0" dirty="0">
                <a:ln>
                  <a:noFill/>
                </a:ln>
                <a:solidFill>
                  <a:schemeClr val="tx1"/>
                </a:solidFill>
                <a:effectLst/>
                <a:latin typeface="Abadi" panose="020B0604020104020204" pitchFamily="34" charset="0"/>
              </a:rPr>
              <a:t> SpaceX's successful crewed missions, such as the Crew Dragon flights to the International Space Station (ISS), signal a new era in human spaceflight, with implications for future space tourism and interplanetary exploration.</a:t>
            </a:r>
          </a:p>
          <a:p>
            <a:endParaRPr lang="en-US" sz="1800" dirty="0"/>
          </a:p>
        </p:txBody>
      </p:sp>
    </p:spTree>
    <p:extLst>
      <p:ext uri="{BB962C8B-B14F-4D97-AF65-F5344CB8AC3E}">
        <p14:creationId xmlns:p14="http://schemas.microsoft.com/office/powerpoint/2010/main" val="2687689536"/>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3AF235-A59E-DC84-02B1-F6997AD4A59E}"/>
              </a:ext>
            </a:extLst>
          </p:cNvPr>
          <p:cNvSpPr>
            <a:spLocks noGrp="1"/>
          </p:cNvSpPr>
          <p:nvPr>
            <p:ph idx="1"/>
          </p:nvPr>
        </p:nvSpPr>
        <p:spPr>
          <a:xfrm>
            <a:off x="838200" y="367862"/>
            <a:ext cx="10515600" cy="5809101"/>
          </a:xfrm>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badi" panose="020B0604020104020204" pitchFamily="34" charset="0"/>
              </a:rPr>
              <a:t>4. Recommendations:</a:t>
            </a:r>
            <a:endParaRPr kumimoji="0" lang="en-US" altLang="en-US" sz="1800" b="0" i="0" u="none" strike="noStrike" cap="none" normalizeH="0" baseline="0" dirty="0">
              <a:ln>
                <a:noFill/>
              </a:ln>
              <a:solidFill>
                <a:schemeClr val="tx1"/>
              </a:solidFill>
              <a:effectLst/>
              <a:latin typeface="Abadi" panose="020B0604020104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badi" panose="020B0604020104020204" pitchFamily="34" charset="0"/>
              </a:rPr>
              <a:t>Continued Innovation:</a:t>
            </a:r>
            <a:r>
              <a:rPr kumimoji="0" lang="en-US" altLang="en-US" sz="1800" b="0" i="0" u="none" strike="noStrike" cap="none" normalizeH="0" baseline="0" dirty="0">
                <a:ln>
                  <a:noFill/>
                </a:ln>
                <a:solidFill>
                  <a:schemeClr val="tx1"/>
                </a:solidFill>
                <a:effectLst/>
                <a:latin typeface="Abadi" panose="020B0604020104020204" pitchFamily="34" charset="0"/>
              </a:rPr>
              <a:t> SpaceX should maintain its focus on innovation and technology development to sustain its competitive edge and address evolving market demands.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badi" panose="020B0604020104020204" pitchFamily="34" charset="0"/>
              </a:rPr>
              <a:t>Safety and Reliability:</a:t>
            </a:r>
            <a:r>
              <a:rPr kumimoji="0" lang="en-US" altLang="en-US" sz="1800" b="0" i="0" u="none" strike="noStrike" cap="none" normalizeH="0" baseline="0" dirty="0">
                <a:ln>
                  <a:noFill/>
                </a:ln>
                <a:solidFill>
                  <a:schemeClr val="tx1"/>
                </a:solidFill>
                <a:effectLst/>
                <a:latin typeface="Abadi" panose="020B0604020104020204" pitchFamily="34" charset="0"/>
              </a:rPr>
              <a:t> Prioritizing safety and reliability in all aspects of mission planning and execution is crucial to uphold SpaceX's reputation and ensure mission success.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badi" panose="020B0604020104020204" pitchFamily="34" charset="0"/>
              </a:rPr>
              <a:t>Market Diversification:</a:t>
            </a:r>
            <a:r>
              <a:rPr kumimoji="0" lang="en-US" altLang="en-US" sz="1800" b="0" i="0" u="none" strike="noStrike" cap="none" normalizeH="0" baseline="0" dirty="0">
                <a:ln>
                  <a:noFill/>
                </a:ln>
                <a:solidFill>
                  <a:schemeClr val="tx1"/>
                </a:solidFill>
                <a:effectLst/>
                <a:latin typeface="Abadi" panose="020B0604020104020204" pitchFamily="34" charset="0"/>
              </a:rPr>
              <a:t> Exploring opportunities in emerging markets such as small satellite launches, space tourism, and lunar exploration can diversify revenue streams and mitigate risks associated with market fluctuations.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badi" panose="020B0604020104020204" pitchFamily="34" charset="0"/>
              </a:rPr>
              <a:t>Sustainability:</a:t>
            </a:r>
            <a:r>
              <a:rPr kumimoji="0" lang="en-US" altLang="en-US" sz="1800" b="0" i="0" u="none" strike="noStrike" cap="none" normalizeH="0" baseline="0" dirty="0">
                <a:ln>
                  <a:noFill/>
                </a:ln>
                <a:solidFill>
                  <a:schemeClr val="tx1"/>
                </a:solidFill>
                <a:effectLst/>
                <a:latin typeface="Abadi" panose="020B0604020104020204" pitchFamily="34" charset="0"/>
              </a:rPr>
              <a:t> Investing in sustainable practices and technologies, including further advancements in reusable rocket technology and environmental impact mitigation measures, will contribute to long-term viability and environmental stewardship in space exploration.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badi" panose="020B0604020104020204" pitchFamily="34" charset="0"/>
              </a:rPr>
              <a:t>5. Conclusion:</a:t>
            </a:r>
            <a:r>
              <a:rPr kumimoji="0" lang="en-US" altLang="en-US" sz="1800" b="0" i="0" u="none" strike="noStrike" cap="none" normalizeH="0" baseline="0" dirty="0">
                <a:ln>
                  <a:noFill/>
                </a:ln>
                <a:solidFill>
                  <a:schemeClr val="tx1"/>
                </a:solidFill>
                <a:effectLst/>
                <a:latin typeface="Abadi" panose="020B0604020104020204" pitchFamily="34" charset="0"/>
              </a:rPr>
              <a:t> The SpaceX dataset report underscores the company's remarkable achievements, highlighting its pivotal role in shaping the future of space exploration. By leveraging data-driven insights and strategic foresight, SpaceX is well-positioned to continue leading innovation in the aerospace industry and pushing the boundaries of human exploration beyond Earth's orbit.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badi" panose="020B0604020104020204" pitchFamily="34" charset="0"/>
              </a:rPr>
              <a:t>This executive summary encapsulates the key insights and recommendations gleaned from the comprehensive analysis of the SpaceX dataset, providing stakeholders with valuable perspectives to inform strategic decision-making and future endeavors in space exploration.</a:t>
            </a:r>
          </a:p>
          <a:p>
            <a:pPr marL="0" indent="0">
              <a:buNone/>
            </a:pPr>
            <a:endParaRPr lang="en-US" sz="1800" dirty="0"/>
          </a:p>
        </p:txBody>
      </p:sp>
    </p:spTree>
    <p:extLst>
      <p:ext uri="{BB962C8B-B14F-4D97-AF65-F5344CB8AC3E}">
        <p14:creationId xmlns:p14="http://schemas.microsoft.com/office/powerpoint/2010/main" val="225881608"/>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6</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732048"/>
            <a:ext cx="10297883" cy="37979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Being intrigued about how data is able to drive the world, I was encouraged and motivated to take up a course in Data Science to enable me gain insight about how data can be manipulated to draw meaningful insights.</a:t>
            </a:r>
            <a:r>
              <a:rPr lang="en-US" sz="2000" b="0" i="0" dirty="0">
                <a:solidFill>
                  <a:srgbClr val="242424"/>
                </a:solidFill>
                <a:effectLst/>
                <a:highlight>
                  <a:srgbClr val="FFFFFF"/>
                </a:highlight>
                <a:latin typeface="Abadi" panose="020F0502020204030204" pitchFamily="34" charset="0"/>
              </a:rPr>
              <a:t> Applied Data science Capstone project is a course that I took to complete IBM professional certification in Data Science on </a:t>
            </a:r>
            <a:r>
              <a:rPr lang="en-US" sz="2000" b="0" i="0" dirty="0" err="1">
                <a:solidFill>
                  <a:srgbClr val="242424"/>
                </a:solidFill>
                <a:effectLst/>
                <a:highlight>
                  <a:srgbClr val="FFFFFF"/>
                </a:highlight>
                <a:latin typeface="Abadi" panose="020F0502020204030204" pitchFamily="34" charset="0"/>
              </a:rPr>
              <a:t>coursera</a:t>
            </a:r>
            <a:r>
              <a:rPr lang="en-US" sz="2000" b="0" i="0" dirty="0">
                <a:solidFill>
                  <a:srgbClr val="242424"/>
                </a:solidFill>
                <a:effectLst/>
                <a:highlight>
                  <a:srgbClr val="FFFFFF"/>
                </a:highlight>
                <a:latin typeface="Abadi" panose="020F0502020204030204" pitchFamily="34" charset="0"/>
              </a:rPr>
              <a:t> .This capstone project enabled me practice and use the skills acquired in the previous </a:t>
            </a:r>
            <a:r>
              <a:rPr lang="en-US" sz="2000" dirty="0">
                <a:solidFill>
                  <a:srgbClr val="242424"/>
                </a:solidFill>
                <a:highlight>
                  <a:srgbClr val="FFFFFF"/>
                </a:highlight>
                <a:latin typeface="Abadi" panose="020F0502020204030204" pitchFamily="34" charset="0"/>
              </a:rPr>
              <a:t>modules to</a:t>
            </a:r>
            <a:r>
              <a:rPr lang="en-US" sz="2000" b="0" i="0" dirty="0">
                <a:solidFill>
                  <a:srgbClr val="242424"/>
                </a:solidFill>
                <a:effectLst/>
                <a:highlight>
                  <a:srgbClr val="FFFFFF"/>
                </a:highlight>
                <a:latin typeface="Abadi" panose="020F0502020204030204" pitchFamily="34" charset="0"/>
              </a:rPr>
              <a:t> real world datasets to </a:t>
            </a:r>
            <a:r>
              <a:rPr lang="en-US" sz="2000" b="0" i="0" dirty="0" err="1">
                <a:solidFill>
                  <a:srgbClr val="242424"/>
                </a:solidFill>
                <a:effectLst/>
                <a:highlight>
                  <a:srgbClr val="FFFFFF"/>
                </a:highlight>
                <a:latin typeface="Abadi" panose="020F0502020204030204" pitchFamily="34" charset="0"/>
              </a:rPr>
              <a:t>extract,clean,explore</a:t>
            </a:r>
            <a:r>
              <a:rPr lang="en-US" sz="2000" b="0" i="0" dirty="0">
                <a:solidFill>
                  <a:srgbClr val="242424"/>
                </a:solidFill>
                <a:effectLst/>
                <a:highlight>
                  <a:srgbClr val="FFFFFF"/>
                </a:highlight>
                <a:latin typeface="Abadi" panose="020F0502020204030204" pitchFamily="34" charset="0"/>
              </a:rPr>
              <a:t> and analyze to get insights from it.</a:t>
            </a:r>
          </a:p>
          <a:p>
            <a:pPr marL="0" indent="0">
              <a:spcBef>
                <a:spcPts val="1400"/>
              </a:spcBef>
              <a:buNone/>
            </a:pPr>
            <a:endParaRPr lang="en-US" sz="2200" dirty="0">
              <a:solidFill>
                <a:schemeClr val="accent3">
                  <a:lumMod val="25000"/>
                </a:schemeClr>
              </a:solidFill>
              <a:latin typeface="Abadi" panose="020F0502020204030204" pitchFamily="34" charset="0"/>
            </a:endParaRPr>
          </a:p>
        </p:txBody>
      </p:sp>
    </p:spTree>
    <p:extLst>
      <p:ext uri="{BB962C8B-B14F-4D97-AF65-F5344CB8AC3E}">
        <p14:creationId xmlns:p14="http://schemas.microsoft.com/office/powerpoint/2010/main" val="256006139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Problem Statement</a:t>
            </a:r>
          </a:p>
          <a:p>
            <a:pPr algn="l"/>
            <a:r>
              <a:rPr lang="en-US" sz="7200" b="0" i="0" dirty="0">
                <a:solidFill>
                  <a:srgbClr val="242424"/>
                </a:solidFill>
                <a:effectLst/>
                <a:highlight>
                  <a:srgbClr val="FFFFFF"/>
                </a:highlight>
                <a:latin typeface="Abadi" panose="020B0604020104020204" pitchFamily="34" charset="0"/>
              </a:rPr>
              <a:t>SpaceX is a aerospace manufacturer, space transportation services and communications corporation which is a disruptive just like Tesla both founded by Elon </a:t>
            </a:r>
            <a:r>
              <a:rPr lang="en-US" sz="7200" b="0" i="0" dirty="0" err="1">
                <a:solidFill>
                  <a:srgbClr val="242424"/>
                </a:solidFill>
                <a:effectLst/>
                <a:highlight>
                  <a:srgbClr val="FFFFFF"/>
                </a:highlight>
                <a:latin typeface="Abadi" panose="020B0604020104020204" pitchFamily="34" charset="0"/>
              </a:rPr>
              <a:t>Musk.Despite</a:t>
            </a:r>
            <a:r>
              <a:rPr lang="en-US" sz="7200" b="0" i="0" dirty="0">
                <a:solidFill>
                  <a:srgbClr val="242424"/>
                </a:solidFill>
                <a:effectLst/>
                <a:highlight>
                  <a:srgbClr val="FFFFFF"/>
                </a:highlight>
                <a:latin typeface="Abadi" panose="020B0604020104020204" pitchFamily="34" charset="0"/>
              </a:rPr>
              <a:t> being less than 20 years old SpaceX has managed to reduce the cost by more than 50% compared to other company and said to reduce by 99% when the Starship project will be completed.</a:t>
            </a:r>
          </a:p>
          <a:p>
            <a:pPr algn="l"/>
            <a:r>
              <a:rPr lang="en-US" sz="7200" b="0" i="0" dirty="0">
                <a:solidFill>
                  <a:srgbClr val="242424"/>
                </a:solidFill>
                <a:effectLst/>
                <a:highlight>
                  <a:srgbClr val="FFFFFF"/>
                </a:highlight>
                <a:latin typeface="Abadi" panose="020B0604020104020204" pitchFamily="34" charset="0"/>
              </a:rPr>
              <a:t>This is because </a:t>
            </a:r>
            <a:r>
              <a:rPr lang="en-US" sz="7200" b="0" i="0" dirty="0" err="1">
                <a:solidFill>
                  <a:srgbClr val="242424"/>
                </a:solidFill>
                <a:effectLst/>
                <a:highlight>
                  <a:srgbClr val="FFFFFF"/>
                </a:highlight>
                <a:latin typeface="Abadi" panose="020B0604020104020204" pitchFamily="34" charset="0"/>
              </a:rPr>
              <a:t>spaceX</a:t>
            </a:r>
            <a:r>
              <a:rPr lang="en-US" sz="7200" b="0" i="0" dirty="0">
                <a:solidFill>
                  <a:srgbClr val="242424"/>
                </a:solidFill>
                <a:effectLst/>
                <a:highlight>
                  <a:srgbClr val="FFFFFF"/>
                </a:highlight>
                <a:latin typeface="Abadi" panose="020B0604020104020204" pitchFamily="34" charset="0"/>
              </a:rPr>
              <a:t> has developed Technology to land the first stage booster which is 70% the cost of the rocket .By landing it safely they are able to reuse the booster and the cost of the launches .</a:t>
            </a:r>
          </a:p>
          <a:p>
            <a:pPr algn="l"/>
            <a:r>
              <a:rPr lang="en-US" sz="7200" b="0" i="0" dirty="0">
                <a:solidFill>
                  <a:srgbClr val="242424"/>
                </a:solidFill>
                <a:effectLst/>
                <a:highlight>
                  <a:srgbClr val="FFFFFF"/>
                </a:highlight>
                <a:latin typeface="Abadi" panose="020B0604020104020204" pitchFamily="34" charset="0"/>
              </a:rPr>
              <a:t>Using their reused boosters cost 50% less of their </a:t>
            </a:r>
            <a:r>
              <a:rPr lang="en-US" sz="7200" b="0" i="0" dirty="0" err="1">
                <a:solidFill>
                  <a:srgbClr val="242424"/>
                </a:solidFill>
                <a:effectLst/>
                <a:highlight>
                  <a:srgbClr val="FFFFFF"/>
                </a:highlight>
                <a:latin typeface="Abadi" panose="020B0604020104020204" pitchFamily="34" charset="0"/>
              </a:rPr>
              <a:t>their</a:t>
            </a:r>
            <a:r>
              <a:rPr lang="en-US" sz="7200" b="0" i="0" dirty="0">
                <a:solidFill>
                  <a:srgbClr val="242424"/>
                </a:solidFill>
                <a:effectLst/>
                <a:highlight>
                  <a:srgbClr val="FFFFFF"/>
                </a:highlight>
                <a:latin typeface="Abadi" panose="020B0604020104020204" pitchFamily="34" charset="0"/>
              </a:rPr>
              <a:t> cost to use a new booster and this has made </a:t>
            </a:r>
            <a:r>
              <a:rPr lang="en-US" sz="7200" b="0" i="0" dirty="0" err="1">
                <a:solidFill>
                  <a:srgbClr val="242424"/>
                </a:solidFill>
                <a:effectLst/>
                <a:highlight>
                  <a:srgbClr val="FFFFFF"/>
                </a:highlight>
                <a:latin typeface="Abadi" panose="020B0604020104020204" pitchFamily="34" charset="0"/>
              </a:rPr>
              <a:t>spaceX</a:t>
            </a:r>
            <a:r>
              <a:rPr lang="en-US" sz="7200" b="0" i="0" dirty="0">
                <a:solidFill>
                  <a:srgbClr val="242424"/>
                </a:solidFill>
                <a:effectLst/>
                <a:highlight>
                  <a:srgbClr val="FFFFFF"/>
                </a:highlight>
                <a:latin typeface="Abadi" panose="020B0604020104020204" pitchFamily="34" charset="0"/>
              </a:rPr>
              <a:t> the company of that dominate the market .</a:t>
            </a:r>
          </a:p>
          <a:p>
            <a:pPr algn="l"/>
            <a:r>
              <a:rPr lang="en-US" sz="7200" b="0" i="0" dirty="0">
                <a:solidFill>
                  <a:srgbClr val="242424"/>
                </a:solidFill>
                <a:effectLst/>
                <a:highlight>
                  <a:srgbClr val="FFFFFF"/>
                </a:highlight>
                <a:latin typeface="Abadi" panose="020B0604020104020204" pitchFamily="34" charset="0"/>
              </a:rPr>
              <a:t>In this capstone we will be analyzing the data ,from wiki extracted through web scrapping and </a:t>
            </a:r>
            <a:r>
              <a:rPr lang="en-US" sz="7200" b="0" i="0" dirty="0" err="1">
                <a:solidFill>
                  <a:srgbClr val="242424"/>
                </a:solidFill>
                <a:effectLst/>
                <a:highlight>
                  <a:srgbClr val="FFFFFF"/>
                </a:highlight>
                <a:latin typeface="Abadi" panose="020B0604020104020204" pitchFamily="34" charset="0"/>
              </a:rPr>
              <a:t>spacex</a:t>
            </a:r>
            <a:r>
              <a:rPr lang="en-US" sz="7200" b="0" i="0" dirty="0">
                <a:solidFill>
                  <a:srgbClr val="242424"/>
                </a:solidFill>
                <a:effectLst/>
                <a:highlight>
                  <a:srgbClr val="FFFFFF"/>
                </a:highlight>
                <a:latin typeface="Abadi" panose="020B0604020104020204" pitchFamily="34" charset="0"/>
              </a:rPr>
              <a:t> </a:t>
            </a:r>
            <a:r>
              <a:rPr lang="en-US" sz="7200" b="0" i="0" dirty="0" err="1">
                <a:solidFill>
                  <a:srgbClr val="242424"/>
                </a:solidFill>
                <a:effectLst/>
                <a:highlight>
                  <a:srgbClr val="FFFFFF"/>
                </a:highlight>
                <a:latin typeface="Abadi" panose="020B0604020104020204" pitchFamily="34" charset="0"/>
              </a:rPr>
              <a:t>api</a:t>
            </a:r>
            <a:r>
              <a:rPr lang="en-US" sz="7200" b="0" i="0" dirty="0">
                <a:solidFill>
                  <a:srgbClr val="242424"/>
                </a:solidFill>
                <a:effectLst/>
                <a:highlight>
                  <a:srgbClr val="FFFFFF"/>
                </a:highlight>
                <a:latin typeface="Abadi" panose="020B0604020104020204" pitchFamily="34" charset="0"/>
              </a:rPr>
              <a:t> to get insights and predict booster landing to drone ship safely .</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AA047B-874F-01AD-C266-7115491D229C}"/>
              </a:ext>
            </a:extLst>
          </p:cNvPr>
          <p:cNvSpPr>
            <a:spLocks noGrp="1"/>
          </p:cNvSpPr>
          <p:nvPr>
            <p:ph idx="1"/>
          </p:nvPr>
        </p:nvSpPr>
        <p:spPr>
          <a:xfrm>
            <a:off x="838200" y="629871"/>
            <a:ext cx="10515600" cy="4351338"/>
          </a:xfrm>
        </p:spPr>
        <p:txBody>
          <a:bodyPr/>
          <a:lstStyle/>
          <a:p>
            <a:pPr algn="l"/>
            <a:r>
              <a:rPr lang="en-US" sz="2400" b="1" i="0" dirty="0">
                <a:solidFill>
                  <a:srgbClr val="242424"/>
                </a:solidFill>
                <a:effectLst/>
                <a:highlight>
                  <a:srgbClr val="FFFFFF"/>
                </a:highlight>
                <a:latin typeface="Abadi" panose="020B0604020104020204" pitchFamily="34" charset="0"/>
              </a:rPr>
              <a:t>Data Collection</a:t>
            </a:r>
            <a:endParaRPr lang="en-US" sz="2400" b="0" i="0" dirty="0">
              <a:solidFill>
                <a:srgbClr val="242424"/>
              </a:solidFill>
              <a:effectLst/>
              <a:highlight>
                <a:srgbClr val="FFFFFF"/>
              </a:highlight>
              <a:latin typeface="Abadi" panose="020B0604020104020204" pitchFamily="34" charset="0"/>
            </a:endParaRPr>
          </a:p>
          <a:p>
            <a:pPr algn="l"/>
            <a:r>
              <a:rPr lang="en-US" sz="2400" b="0" i="0" dirty="0">
                <a:solidFill>
                  <a:srgbClr val="242424"/>
                </a:solidFill>
                <a:effectLst/>
                <a:highlight>
                  <a:srgbClr val="FFFFFF"/>
                </a:highlight>
                <a:latin typeface="Abadi" panose="020B0604020104020204" pitchFamily="34" charset="0"/>
              </a:rPr>
              <a:t>The data for this project was collected through </a:t>
            </a:r>
            <a:r>
              <a:rPr lang="en-US" sz="2400" b="0" i="0" dirty="0" err="1">
                <a:solidFill>
                  <a:srgbClr val="242424"/>
                </a:solidFill>
                <a:effectLst/>
                <a:highlight>
                  <a:srgbClr val="FFFFFF"/>
                </a:highlight>
                <a:latin typeface="Abadi" panose="020B0604020104020204" pitchFamily="34" charset="0"/>
              </a:rPr>
              <a:t>webscrapintg</a:t>
            </a:r>
            <a:r>
              <a:rPr lang="en-US" sz="2400" b="0" i="0" dirty="0">
                <a:solidFill>
                  <a:srgbClr val="242424"/>
                </a:solidFill>
                <a:effectLst/>
                <a:highlight>
                  <a:srgbClr val="FFFFFF"/>
                </a:highlight>
                <a:latin typeface="Abadi" panose="020B0604020104020204" pitchFamily="34" charset="0"/>
              </a:rPr>
              <a:t> and is available on this </a:t>
            </a:r>
            <a:r>
              <a:rPr lang="en-US" sz="2400" b="0" i="0" dirty="0" err="1">
                <a:solidFill>
                  <a:srgbClr val="242424"/>
                </a:solidFill>
                <a:effectLst/>
                <a:highlight>
                  <a:srgbClr val="FFFFFF"/>
                </a:highlight>
                <a:latin typeface="Abadi" panose="020B0604020104020204" pitchFamily="34" charset="0"/>
              </a:rPr>
              <a:t>github</a:t>
            </a:r>
            <a:r>
              <a:rPr lang="en-US" sz="2400" b="0" i="0" dirty="0">
                <a:solidFill>
                  <a:srgbClr val="242424"/>
                </a:solidFill>
                <a:effectLst/>
                <a:highlight>
                  <a:srgbClr val="FFFFFF"/>
                </a:highlight>
                <a:latin typeface="Abadi" panose="020B0604020104020204" pitchFamily="34" charset="0"/>
              </a:rPr>
              <a:t> </a:t>
            </a:r>
            <a:r>
              <a:rPr lang="en-US" sz="2400" b="0" i="0" u="sng" dirty="0">
                <a:solidFill>
                  <a:srgbClr val="242424"/>
                </a:solidFill>
                <a:effectLst/>
                <a:highlight>
                  <a:srgbClr val="FFFFFF"/>
                </a:highlight>
                <a:latin typeface="Abadi" panose="020B0604020104020204" pitchFamily="34" charset="0"/>
                <a:hlinkClick r:id="rId2"/>
              </a:rPr>
              <a:t>here</a:t>
            </a:r>
            <a:endParaRPr lang="en-US" sz="2400" b="0" i="0" dirty="0">
              <a:solidFill>
                <a:srgbClr val="242424"/>
              </a:solidFill>
              <a:effectLst/>
              <a:highlight>
                <a:srgbClr val="FFFFFF"/>
              </a:highlight>
              <a:latin typeface="Abadi" panose="020B0604020104020204" pitchFamily="34" charset="0"/>
            </a:endParaRPr>
          </a:p>
          <a:p>
            <a:pPr algn="l"/>
            <a:r>
              <a:rPr lang="en-US" sz="2400" b="0" i="0" dirty="0">
                <a:solidFill>
                  <a:srgbClr val="242424"/>
                </a:solidFill>
                <a:effectLst/>
                <a:highlight>
                  <a:srgbClr val="FFFFFF"/>
                </a:highlight>
                <a:latin typeface="Abadi" panose="020B0604020104020204" pitchFamily="34" charset="0"/>
              </a:rPr>
              <a:t>SpaceX </a:t>
            </a:r>
            <a:r>
              <a:rPr lang="en-US" sz="2400" b="0" i="0" dirty="0" err="1">
                <a:solidFill>
                  <a:srgbClr val="242424"/>
                </a:solidFill>
                <a:effectLst/>
                <a:highlight>
                  <a:srgbClr val="FFFFFF"/>
                </a:highlight>
                <a:latin typeface="Abadi" panose="020B0604020104020204" pitchFamily="34" charset="0"/>
              </a:rPr>
              <a:t>api</a:t>
            </a:r>
            <a:r>
              <a:rPr lang="en-US" sz="2400" b="0" i="0" dirty="0">
                <a:solidFill>
                  <a:srgbClr val="242424"/>
                </a:solidFill>
                <a:effectLst/>
                <a:highlight>
                  <a:srgbClr val="FFFFFF"/>
                </a:highlight>
                <a:latin typeface="Abadi" panose="020B0604020104020204" pitchFamily="34" charset="0"/>
              </a:rPr>
              <a:t> data collection is available on this </a:t>
            </a:r>
            <a:r>
              <a:rPr lang="en-US" sz="2400" b="0" i="0" dirty="0" err="1">
                <a:solidFill>
                  <a:srgbClr val="242424"/>
                </a:solidFill>
                <a:effectLst/>
                <a:highlight>
                  <a:srgbClr val="FFFFFF"/>
                </a:highlight>
                <a:latin typeface="Abadi" panose="020B0604020104020204" pitchFamily="34" charset="0"/>
              </a:rPr>
              <a:t>github</a:t>
            </a:r>
            <a:r>
              <a:rPr lang="en-US" sz="2400" b="0" i="0" dirty="0">
                <a:solidFill>
                  <a:srgbClr val="242424"/>
                </a:solidFill>
                <a:effectLst/>
                <a:highlight>
                  <a:srgbClr val="FFFFFF"/>
                </a:highlight>
                <a:latin typeface="Abadi" panose="020B0604020104020204" pitchFamily="34" charset="0"/>
              </a:rPr>
              <a:t> </a:t>
            </a:r>
            <a:r>
              <a:rPr lang="en-US" sz="2400" b="0" i="0" u="sng" dirty="0">
                <a:solidFill>
                  <a:srgbClr val="242424"/>
                </a:solidFill>
                <a:effectLst/>
                <a:highlight>
                  <a:srgbClr val="FFFFFF"/>
                </a:highlight>
                <a:latin typeface="Abadi" panose="020B0604020104020204" pitchFamily="34" charset="0"/>
                <a:hlinkClick r:id="rId3"/>
              </a:rPr>
              <a:t>here</a:t>
            </a:r>
            <a:endParaRPr lang="en-US" sz="2400" b="0" i="0" dirty="0">
              <a:solidFill>
                <a:srgbClr val="242424"/>
              </a:solidFill>
              <a:effectLst/>
              <a:highlight>
                <a:srgbClr val="FFFFFF"/>
              </a:highlight>
              <a:latin typeface="Abadi" panose="020B0604020104020204" pitchFamily="34" charset="0"/>
            </a:endParaRPr>
          </a:p>
          <a:p>
            <a:pPr algn="l"/>
            <a:r>
              <a:rPr lang="en-US" sz="2400" b="1" i="0" dirty="0">
                <a:solidFill>
                  <a:srgbClr val="242424"/>
                </a:solidFill>
                <a:effectLst/>
                <a:highlight>
                  <a:srgbClr val="FFFFFF"/>
                </a:highlight>
                <a:latin typeface="Abadi" panose="020B0604020104020204" pitchFamily="34" charset="0"/>
              </a:rPr>
              <a:t>Data Wrangling</a:t>
            </a:r>
            <a:endParaRPr lang="en-US" sz="2400" b="0" i="0" dirty="0">
              <a:solidFill>
                <a:srgbClr val="242424"/>
              </a:solidFill>
              <a:effectLst/>
              <a:highlight>
                <a:srgbClr val="FFFFFF"/>
              </a:highlight>
              <a:latin typeface="Abadi" panose="020B0604020104020204" pitchFamily="34" charset="0"/>
            </a:endParaRPr>
          </a:p>
          <a:p>
            <a:pPr algn="l"/>
            <a:r>
              <a:rPr lang="en-US" sz="2400" b="0" i="0" dirty="0">
                <a:solidFill>
                  <a:srgbClr val="242424"/>
                </a:solidFill>
                <a:effectLst/>
                <a:highlight>
                  <a:srgbClr val="FFFFFF"/>
                </a:highlight>
                <a:latin typeface="Abadi" panose="020B0604020104020204" pitchFamily="34" charset="0"/>
              </a:rPr>
              <a:t>After data collection, analysis was made to fish put the missing data ,and  wrong data types by doing the following to clean the data :</a:t>
            </a:r>
            <a:br>
              <a:rPr lang="en-US" sz="2400" b="0" i="0" dirty="0">
                <a:solidFill>
                  <a:srgbClr val="242424"/>
                </a:solidFill>
                <a:effectLst/>
                <a:highlight>
                  <a:srgbClr val="FFFFFF"/>
                </a:highlight>
                <a:latin typeface="Abadi" panose="020B0604020104020204" pitchFamily="34" charset="0"/>
              </a:rPr>
            </a:br>
            <a:r>
              <a:rPr lang="en-US" sz="2400" b="0" i="0" dirty="0">
                <a:solidFill>
                  <a:srgbClr val="242424"/>
                </a:solidFill>
                <a:effectLst/>
                <a:highlight>
                  <a:srgbClr val="FFFFFF"/>
                </a:highlight>
                <a:latin typeface="Abadi" panose="020B0604020104020204" pitchFamily="34" charset="0"/>
              </a:rPr>
              <a:t>	</a:t>
            </a:r>
            <a:r>
              <a:rPr lang="en-US" sz="2400" b="0" i="1" dirty="0">
                <a:solidFill>
                  <a:srgbClr val="242424"/>
                </a:solidFill>
                <a:effectLst/>
                <a:highlight>
                  <a:srgbClr val="FFFFFF"/>
                </a:highlight>
                <a:latin typeface="Abadi" panose="020B0604020104020204" pitchFamily="34" charset="0"/>
              </a:rPr>
              <a:t>Replace the missing data using various techniques</a:t>
            </a:r>
            <a:br>
              <a:rPr lang="en-US" sz="2400" b="0" i="1" dirty="0">
                <a:solidFill>
                  <a:srgbClr val="242424"/>
                </a:solidFill>
                <a:effectLst/>
                <a:highlight>
                  <a:srgbClr val="FFFFFF"/>
                </a:highlight>
                <a:latin typeface="Abadi" panose="020B0604020104020204" pitchFamily="34" charset="0"/>
              </a:rPr>
            </a:br>
            <a:r>
              <a:rPr lang="en-US" sz="2400" b="0" i="1" dirty="0">
                <a:solidFill>
                  <a:srgbClr val="242424"/>
                </a:solidFill>
                <a:effectLst/>
                <a:highlight>
                  <a:srgbClr val="FFFFFF"/>
                </a:highlight>
                <a:latin typeface="Abadi" panose="020B0604020104020204" pitchFamily="34" charset="0"/>
              </a:rPr>
              <a:t>	Change data type of the data.</a:t>
            </a:r>
            <a:br>
              <a:rPr lang="en-US" sz="2400" b="0" i="1" dirty="0">
                <a:solidFill>
                  <a:srgbClr val="242424"/>
                </a:solidFill>
                <a:effectLst/>
                <a:highlight>
                  <a:srgbClr val="FFFFFF"/>
                </a:highlight>
                <a:latin typeface="Abadi" panose="020B0604020104020204" pitchFamily="34" charset="0"/>
              </a:rPr>
            </a:br>
            <a:r>
              <a:rPr lang="en-US" sz="2400" b="0" i="1" dirty="0">
                <a:solidFill>
                  <a:srgbClr val="242424"/>
                </a:solidFill>
                <a:effectLst/>
                <a:highlight>
                  <a:srgbClr val="FFFFFF"/>
                </a:highlight>
                <a:latin typeface="Abadi" panose="020B0604020104020204" pitchFamily="34" charset="0"/>
              </a:rPr>
              <a:t>	Represent categorical data using integer or float dummy numbers -one  	hot encoding</a:t>
            </a:r>
            <a:endParaRPr lang="en-US" sz="2400" b="0" i="0" dirty="0">
              <a:solidFill>
                <a:srgbClr val="242424"/>
              </a:solidFill>
              <a:effectLst/>
              <a:highlight>
                <a:srgbClr val="FFFFFF"/>
              </a:highlight>
              <a:latin typeface="Abadi" panose="020B0604020104020204" pitchFamily="34" charset="0"/>
            </a:endParaRPr>
          </a:p>
          <a:p>
            <a:endParaRPr lang="en-US" sz="2400" dirty="0">
              <a:latin typeface="Abadi" panose="020B0604020104020204" pitchFamily="34" charset="0"/>
            </a:endParaRPr>
          </a:p>
        </p:txBody>
      </p:sp>
    </p:spTree>
    <p:extLst>
      <p:ext uri="{BB962C8B-B14F-4D97-AF65-F5344CB8AC3E}">
        <p14:creationId xmlns:p14="http://schemas.microsoft.com/office/powerpoint/2010/main" val="66819142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179C27-10D5-1A89-E9F3-F048BCD6F546}"/>
              </a:ext>
            </a:extLst>
          </p:cNvPr>
          <p:cNvSpPr>
            <a:spLocks noGrp="1"/>
          </p:cNvSpPr>
          <p:nvPr>
            <p:ph idx="1"/>
          </p:nvPr>
        </p:nvSpPr>
        <p:spPr/>
        <p:txBody>
          <a:bodyPr/>
          <a:lstStyle/>
          <a:p>
            <a:pPr algn="l"/>
            <a:r>
              <a:rPr lang="en-US" b="1" i="0" dirty="0">
                <a:solidFill>
                  <a:srgbClr val="242424"/>
                </a:solidFill>
                <a:effectLst/>
                <a:highlight>
                  <a:srgbClr val="FFFFFF"/>
                </a:highlight>
                <a:latin typeface="source-serif-pro"/>
              </a:rPr>
              <a:t>Exploratory Data Analysis</a:t>
            </a:r>
            <a:endParaRPr lang="en-US" b="0" i="0" dirty="0">
              <a:solidFill>
                <a:srgbClr val="242424"/>
              </a:solidFill>
              <a:effectLst/>
              <a:highlight>
                <a:srgbClr val="FFFFFF"/>
              </a:highlight>
              <a:latin typeface="source-serif-pro"/>
            </a:endParaRPr>
          </a:p>
          <a:p>
            <a:pPr algn="l"/>
            <a:r>
              <a:rPr lang="en-US" b="0" i="0" dirty="0">
                <a:solidFill>
                  <a:srgbClr val="242424"/>
                </a:solidFill>
                <a:effectLst/>
                <a:highlight>
                  <a:srgbClr val="FFFFFF"/>
                </a:highlight>
                <a:latin typeface="source-serif-pro"/>
              </a:rPr>
              <a:t>After the data was cleaned, it was then analyzed and visualized to get some insights of the launches .</a:t>
            </a:r>
            <a:endParaRPr lang="en-US" dirty="0"/>
          </a:p>
        </p:txBody>
      </p:sp>
    </p:spTree>
    <p:extLst>
      <p:ext uri="{BB962C8B-B14F-4D97-AF65-F5344CB8AC3E}">
        <p14:creationId xmlns:p14="http://schemas.microsoft.com/office/powerpoint/2010/main" val="1460290658"/>
      </p:ext>
    </p:extLst>
  </p:cSld>
  <p:clrMapOvr>
    <a:masterClrMapping/>
  </p:clrMapOvr>
  <p:transition spd="slow">
    <p:push dir="u"/>
  </p:transition>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155be751-a274-42e8-93fb-f39d3b9bccc8"/>
    <ds:schemaRef ds:uri="http://www.w3.org/XML/1998/namespace"/>
    <ds:schemaRef ds:uri="http://purl.org/dc/elements/1.1/"/>
    <ds:schemaRef ds:uri="http://schemas.microsoft.com/office/2006/documentManagement/types"/>
    <ds:schemaRef ds:uri="http://purl.org/dc/dcmitype/"/>
    <ds:schemaRef ds:uri="http://schemas.microsoft.com/office/infopath/2007/PartnerControls"/>
    <ds:schemaRef ds:uri="http://purl.org/dc/terms/"/>
    <ds:schemaRef ds:uri="http://schemas.openxmlformats.org/package/2006/metadata/core-properties"/>
    <ds:schemaRef ds:uri="f80a141d-92ca-4d3d-9308-f7e7b1d44ce8"/>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379</TotalTime>
  <Words>1858</Words>
  <Application>Microsoft Office PowerPoint</Application>
  <PresentationFormat>Widescreen</PresentationFormat>
  <Paragraphs>164</Paragraphs>
  <Slides>40</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Abadi</vt:lpstr>
      <vt:lpstr>Arial</vt:lpstr>
      <vt:lpstr>Calibri</vt:lpstr>
      <vt:lpstr>IBM Plex Mono SemiBold</vt:lpstr>
      <vt:lpstr>Söhne</vt:lpstr>
      <vt:lpstr>source-serif-pro</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Abigail Tawiah</cp:lastModifiedBy>
  <cp:revision>204</cp:revision>
  <dcterms:created xsi:type="dcterms:W3CDTF">2021-04-29T18:58:34Z</dcterms:created>
  <dcterms:modified xsi:type="dcterms:W3CDTF">2024-04-18T04:08:36Z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